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7"/>
  </p:notesMasterIdLst>
  <p:sldIdLst>
    <p:sldId id="256" r:id="rId2"/>
    <p:sldId id="257" r:id="rId3"/>
    <p:sldId id="272" r:id="rId4"/>
    <p:sldId id="273" r:id="rId5"/>
    <p:sldId id="274" r:id="rId6"/>
    <p:sldId id="275" r:id="rId7"/>
    <p:sldId id="276" r:id="rId8"/>
    <p:sldId id="278" r:id="rId9"/>
    <p:sldId id="279" r:id="rId10"/>
    <p:sldId id="280" r:id="rId11"/>
    <p:sldId id="277"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8" r:id="rId29"/>
    <p:sldId id="297" r:id="rId30"/>
    <p:sldId id="299" r:id="rId31"/>
    <p:sldId id="300" r:id="rId32"/>
    <p:sldId id="301" r:id="rId33"/>
    <p:sldId id="302" r:id="rId34"/>
    <p:sldId id="309" r:id="rId35"/>
    <p:sldId id="303" r:id="rId36"/>
    <p:sldId id="304" r:id="rId37"/>
    <p:sldId id="305" r:id="rId38"/>
    <p:sldId id="306" r:id="rId39"/>
    <p:sldId id="307" r:id="rId40"/>
    <p:sldId id="308" r:id="rId41"/>
    <p:sldId id="310" r:id="rId42"/>
    <p:sldId id="311" r:id="rId43"/>
    <p:sldId id="312" r:id="rId44"/>
    <p:sldId id="313" r:id="rId45"/>
    <p:sldId id="271" r:id="rId46"/>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477207-CF85-4C57-B045-77ADAEF5C47E}">
          <p14:sldIdLst>
            <p14:sldId id="256"/>
          </p14:sldIdLst>
        </p14:section>
        <p14:section name="Khái niệm" id="{CAE83D19-604F-4FB7-BD21-DFF297BAB023}">
          <p14:sldIdLst>
            <p14:sldId id="257"/>
            <p14:sldId id="272"/>
          </p14:sldIdLst>
        </p14:section>
        <p14:section name="Perceptron Learning Algorithm" id="{BD117BF6-AF2C-4D42-BD05-6D1BFA30ABBD}">
          <p14:sldIdLst>
            <p14:sldId id="273"/>
            <p14:sldId id="274"/>
            <p14:sldId id="275"/>
            <p14:sldId id="276"/>
            <p14:sldId id="278"/>
            <p14:sldId id="279"/>
            <p14:sldId id="280"/>
            <p14:sldId id="277"/>
          </p14:sldIdLst>
        </p14:section>
        <p14:section name="Multi-Layer Perceptron (MLP)" id="{8E91049D-DCD1-EF49-9475-DBC2C16DCD3A}">
          <p14:sldIdLst>
            <p14:sldId id="281"/>
            <p14:sldId id="282"/>
            <p14:sldId id="283"/>
            <p14:sldId id="284"/>
            <p14:sldId id="285"/>
            <p14:sldId id="286"/>
          </p14:sldIdLst>
        </p14:section>
        <p14:section name="Neurons" id="{F5CDD8C9-4E53-8F42-9ED0-617676C2D269}">
          <p14:sldIdLst>
            <p14:sldId id="287"/>
            <p14:sldId id="288"/>
            <p14:sldId id="289"/>
            <p14:sldId id="290"/>
            <p14:sldId id="291"/>
            <p14:sldId id="292"/>
          </p14:sldIdLst>
        </p14:section>
        <p14:section name="Training NN" id="{F548A86D-5D6B-C34B-A24D-E169F5255EAA}">
          <p14:sldIdLst>
            <p14:sldId id="293"/>
            <p14:sldId id="294"/>
            <p14:sldId id="295"/>
            <p14:sldId id="296"/>
            <p14:sldId id="298"/>
            <p14:sldId id="297"/>
            <p14:sldId id="299"/>
            <p14:sldId id="300"/>
            <p14:sldId id="301"/>
            <p14:sldId id="302"/>
            <p14:sldId id="309"/>
            <p14:sldId id="303"/>
            <p14:sldId id="304"/>
            <p14:sldId id="305"/>
            <p14:sldId id="306"/>
            <p14:sldId id="307"/>
            <p14:sldId id="308"/>
            <p14:sldId id="310"/>
            <p14:sldId id="311"/>
            <p14:sldId id="312"/>
            <p14:sldId id="313"/>
            <p14:sldId id="271"/>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BF00"/>
    <a:srgbClr val="E3B525"/>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66" autoAdjust="0"/>
    <p:restoredTop sz="94660"/>
  </p:normalViewPr>
  <p:slideViewPr>
    <p:cSldViewPr>
      <p:cViewPr varScale="1">
        <p:scale>
          <a:sx n="78" d="100"/>
          <a:sy n="78" d="100"/>
        </p:scale>
        <p:origin x="464" y="200"/>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08.11.2023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3713657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166920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428113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2565120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2250707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1403814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2279283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2916526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1935565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97315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253099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3580309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91239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3051815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255073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1723404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460623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832633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3034761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3048730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4059495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884239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579207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3030915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85510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3115968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739756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723449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392390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324963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243710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46606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1149452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2376046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894760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2428404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11/8/23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11/8/23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11/8/23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11/8/23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11/8/23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11/8/23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11/8/23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11/8/23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11/8/23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11/8/23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11/8/23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11/8/23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7E7673-177E-D6B1-E994-BBDCEF2B6390}"/>
                  </a:ext>
                </a:extLst>
              </p:cNvPr>
              <p:cNvSpPr txBox="1"/>
              <p:nvPr/>
            </p:nvSpPr>
            <p:spPr>
              <a:xfrm>
                <a:off x="774934" y="2374900"/>
                <a:ext cx="9516138" cy="4524315"/>
              </a:xfrm>
              <a:prstGeom prst="rect">
                <a:avLst/>
              </a:prstGeom>
              <a:noFill/>
            </p:spPr>
            <p:txBody>
              <a:bodyPr wrap="square">
                <a:spAutoFit/>
              </a:bodyPr>
              <a:lstStyle/>
              <a:p>
                <a:r>
                  <a:rPr lang="en-VN" sz="3600" dirty="0"/>
                  <a:t>Dựa vào kết quả học ở trên ta có các hệ số của phương trình đường thẳng:</a:t>
                </a:r>
              </a:p>
              <a:p>
                <a:pPr/>
                <a14:m>
                  <m:oMathPara xmlns:m="http://schemas.openxmlformats.org/officeDocument/2006/math">
                    <m:oMathParaPr>
                      <m:jc m:val="centerGroup"/>
                    </m:oMathParaPr>
                    <m:oMath xmlns:m="http://schemas.openxmlformats.org/officeDocument/2006/math">
                      <m:sSub>
                        <m:sSubPr>
                          <m:ctrlPr>
                            <a:rPr lang="vi-VN" sz="3600" b="0" i="1" smtClean="0">
                              <a:solidFill>
                                <a:schemeClr val="tx1"/>
                              </a:solidFill>
                              <a:effectLst/>
                              <a:latin typeface="Cambria Math" panose="02040503050406030204" pitchFamily="18" charset="0"/>
                            </a:rPr>
                          </m:ctrlPr>
                        </m:sSubPr>
                        <m:e>
                          <m:r>
                            <a:rPr lang="en-US" sz="3600" b="0" i="1" smtClean="0">
                              <a:solidFill>
                                <a:schemeClr val="tx1"/>
                              </a:solidFill>
                              <a:effectLst/>
                              <a:latin typeface="Cambria Math" panose="02040503050406030204" pitchFamily="18" charset="0"/>
                            </a:rPr>
                            <m:t>𝑥</m:t>
                          </m:r>
                        </m:e>
                        <m:sub>
                          <m:r>
                            <a:rPr lang="en-US" sz="3600" b="0" i="1" smtClean="0">
                              <a:solidFill>
                                <a:schemeClr val="tx1"/>
                              </a:solidFill>
                              <a:effectLst/>
                              <a:latin typeface="Cambria Math" panose="02040503050406030204" pitchFamily="18" charset="0"/>
                            </a:rPr>
                            <m:t>2</m:t>
                          </m:r>
                        </m:sub>
                      </m:sSub>
                      <m:sSub>
                        <m:sSubPr>
                          <m:ctrlPr>
                            <a:rPr lang="vi-VN"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𝑤</m:t>
                          </m:r>
                        </m:e>
                        <m:sub>
                          <m:r>
                            <a:rPr lang="en-US" sz="3600" b="0" i="1" smtClean="0">
                              <a:solidFill>
                                <a:schemeClr val="tx1"/>
                              </a:solidFill>
                              <a:latin typeface="Cambria Math" panose="02040503050406030204" pitchFamily="18" charset="0"/>
                            </a:rPr>
                            <m:t>2</m:t>
                          </m:r>
                        </m:sub>
                      </m:sSub>
                      <m:r>
                        <a:rPr lang="en-US" sz="3600" b="0" i="1" smtClean="0">
                          <a:solidFill>
                            <a:schemeClr val="tx1"/>
                          </a:solidFill>
                          <a:latin typeface="Cambria Math" panose="02040503050406030204" pitchFamily="18" charset="0"/>
                        </a:rPr>
                        <m:t>+</m:t>
                      </m:r>
                      <m:sSub>
                        <m:sSubPr>
                          <m:ctrlPr>
                            <a:rPr lang="vi-VN"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1</m:t>
                          </m:r>
                        </m:sub>
                      </m:sSub>
                      <m:sSub>
                        <m:sSubPr>
                          <m:ctrlPr>
                            <a:rPr lang="vi-VN"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𝑤</m:t>
                          </m:r>
                        </m:e>
                        <m:sub>
                          <m:r>
                            <a:rPr lang="en-US" sz="3600" i="1">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𝑏</m:t>
                      </m:r>
                      <m:r>
                        <a:rPr lang="en-US" sz="3600" b="0" i="1" smtClean="0">
                          <a:solidFill>
                            <a:schemeClr val="tx1"/>
                          </a:solidFill>
                          <a:latin typeface="Cambria Math" panose="02040503050406030204" pitchFamily="18" charset="0"/>
                        </a:rPr>
                        <m:t>=0</m:t>
                      </m:r>
                    </m:oMath>
                  </m:oMathPara>
                </a14:m>
                <a:endParaRPr lang="vi-VN" sz="3600" spc="-5" dirty="0">
                  <a:solidFill>
                    <a:schemeClr val="tx1"/>
                  </a:solidFill>
                </a:endParaRPr>
              </a:p>
              <a:p>
                <a:r>
                  <a:rPr lang="en-VN" sz="3200" i="1" dirty="0"/>
                  <a:t>Với: w1 = 0.2, w2 = 0.2, b = -2.1</a:t>
                </a:r>
              </a:p>
              <a:p>
                <a:endParaRPr lang="en-VN" sz="3600" dirty="0"/>
              </a:p>
              <a:p>
                <a:r>
                  <a:rPr lang="en-VN" sz="3600" dirty="0"/>
                  <a:t>Xét 1 điểm mới (x1,x2) = (6,8)</a:t>
                </a:r>
              </a:p>
              <a:p>
                <a:r>
                  <a:rPr lang="en-VN" sz="3600" dirty="0"/>
                  <a:t>Thế vào PT trên ta có:</a:t>
                </a:r>
              </a:p>
              <a:p>
                <a:r>
                  <a:rPr lang="en-VN" sz="3600" dirty="0"/>
                  <a:t>0.2*6 + 0.2*8 – 2.1 = 0.7 &gt;0</a:t>
                </a:r>
              </a:p>
            </p:txBody>
          </p:sp>
        </mc:Choice>
        <mc:Fallback xmlns="">
          <p:sp>
            <p:nvSpPr>
              <p:cNvPr id="8" name="TextBox 7">
                <a:extLst>
                  <a:ext uri="{FF2B5EF4-FFF2-40B4-BE49-F238E27FC236}">
                    <a16:creationId xmlns:a16="http://schemas.microsoft.com/office/drawing/2014/main" id="{BE7E7673-177E-D6B1-E994-BBDCEF2B6390}"/>
                  </a:ext>
                </a:extLst>
              </p:cNvPr>
              <p:cNvSpPr txBox="1">
                <a:spLocks noRot="1" noChangeAspect="1" noMove="1" noResize="1" noEditPoints="1" noAdjustHandles="1" noChangeArrowheads="1" noChangeShapeType="1" noTextEdit="1"/>
              </p:cNvSpPr>
              <p:nvPr/>
            </p:nvSpPr>
            <p:spPr>
              <a:xfrm>
                <a:off x="774934" y="2374900"/>
                <a:ext cx="9516138" cy="4524315"/>
              </a:xfrm>
              <a:prstGeom prst="rect">
                <a:avLst/>
              </a:prstGeom>
              <a:blipFill>
                <a:blip r:embed="rId3"/>
                <a:stretch>
                  <a:fillRect l="-1864" t="-2241" b="-2801"/>
                </a:stretch>
              </a:blipFill>
            </p:spPr>
            <p:txBody>
              <a:bodyPr/>
              <a:lstStyle/>
              <a:p>
                <a:r>
                  <a:rPr lang="en-VN">
                    <a:noFill/>
                  </a:rPr>
                  <a:t> </a:t>
                </a:r>
              </a:p>
            </p:txBody>
          </p:sp>
        </mc:Fallback>
      </mc:AlternateContent>
      <p:sp>
        <p:nvSpPr>
          <p:cNvPr id="18" name="TextBox 17">
            <a:extLst>
              <a:ext uri="{FF2B5EF4-FFF2-40B4-BE49-F238E27FC236}">
                <a16:creationId xmlns:a16="http://schemas.microsoft.com/office/drawing/2014/main" id="{81A4ABA4-1F9F-227B-625E-2A7A697E95BA}"/>
              </a:ext>
            </a:extLst>
          </p:cNvPr>
          <p:cNvSpPr txBox="1"/>
          <p:nvPr/>
        </p:nvSpPr>
        <p:spPr>
          <a:xfrm>
            <a:off x="818356" y="7201202"/>
            <a:ext cx="9516138" cy="1477328"/>
          </a:xfrm>
          <a:prstGeom prst="rect">
            <a:avLst/>
          </a:prstGeom>
          <a:noFill/>
        </p:spPr>
        <p:txBody>
          <a:bodyPr wrap="square">
            <a:spAutoFit/>
          </a:bodyPr>
          <a:lstStyle/>
          <a:p>
            <a:r>
              <a:rPr lang="en-US" b="0" dirty="0">
                <a:solidFill>
                  <a:srgbClr val="0000FF"/>
                </a:solidFill>
                <a:effectLst/>
                <a:latin typeface="Menlo" panose="020B0609030804020204" pitchFamily="49" charset="0"/>
              </a:rPr>
              <a:t>int</a:t>
            </a:r>
            <a:r>
              <a:rPr lang="en-US" b="0" dirty="0">
                <a:solidFill>
                  <a:srgbClr val="000000"/>
                </a:solidFill>
                <a:effectLst/>
                <a:latin typeface="Menlo" panose="020B0609030804020204" pitchFamily="49" charset="0"/>
              </a:rPr>
              <a:t> predict(</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0" dirty="0" err="1">
                <a:solidFill>
                  <a:srgbClr val="2B91AF"/>
                </a:solidFill>
                <a:effectLst/>
                <a:latin typeface="Menlo" panose="020B0609030804020204" pitchFamily="49" charset="0"/>
              </a:rPr>
              <a:t>DataPoint</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result =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.x1 +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.x2 +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return</a:t>
            </a:r>
            <a:r>
              <a:rPr lang="en-US" b="0" dirty="0">
                <a:solidFill>
                  <a:srgbClr val="000000"/>
                </a:solidFill>
                <a:effectLst/>
                <a:latin typeface="Menlo" panose="020B0609030804020204" pitchFamily="49" charset="0"/>
              </a:rPr>
              <a:t> result &gt;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p:txBody>
      </p:sp>
      <p:grpSp>
        <p:nvGrpSpPr>
          <p:cNvPr id="23" name="Group 22">
            <a:extLst>
              <a:ext uri="{FF2B5EF4-FFF2-40B4-BE49-F238E27FC236}">
                <a16:creationId xmlns:a16="http://schemas.microsoft.com/office/drawing/2014/main" id="{6468ADDA-1DBA-3DBC-DC8D-94425C753B9E}"/>
              </a:ext>
            </a:extLst>
          </p:cNvPr>
          <p:cNvGrpSpPr/>
          <p:nvPr/>
        </p:nvGrpSpPr>
        <p:grpSpPr>
          <a:xfrm>
            <a:off x="9956336" y="2480756"/>
            <a:ext cx="9086848" cy="7796797"/>
            <a:chOff x="9914507" y="1993900"/>
            <a:chExt cx="9086848" cy="7796797"/>
          </a:xfrm>
        </p:grpSpPr>
        <p:pic>
          <p:nvPicPr>
            <p:cNvPr id="12" name="Picture 11">
              <a:extLst>
                <a:ext uri="{FF2B5EF4-FFF2-40B4-BE49-F238E27FC236}">
                  <a16:creationId xmlns:a16="http://schemas.microsoft.com/office/drawing/2014/main" id="{CCE896D9-E0D9-BAAD-4FE6-54917B44617D}"/>
                </a:ext>
              </a:extLst>
            </p:cNvPr>
            <p:cNvPicPr>
              <a:picLocks noChangeAspect="1"/>
            </p:cNvPicPr>
            <p:nvPr/>
          </p:nvPicPr>
          <p:blipFill>
            <a:blip r:embed="rId4"/>
            <a:stretch>
              <a:fillRect/>
            </a:stretch>
          </p:blipFill>
          <p:spPr>
            <a:xfrm>
              <a:off x="9914507" y="1993900"/>
              <a:ext cx="9086848" cy="7796797"/>
            </a:xfrm>
            <a:prstGeom prst="rect">
              <a:avLst/>
            </a:prstGeom>
          </p:spPr>
        </p:pic>
        <p:cxnSp>
          <p:nvCxnSpPr>
            <p:cNvPr id="10" name="Straight Connector 9">
              <a:extLst>
                <a:ext uri="{FF2B5EF4-FFF2-40B4-BE49-F238E27FC236}">
                  <a16:creationId xmlns:a16="http://schemas.microsoft.com/office/drawing/2014/main" id="{F8318BF3-3A85-56C9-2E7E-3FCA9FDAD2FE}"/>
                </a:ext>
              </a:extLst>
            </p:cNvPr>
            <p:cNvCxnSpPr>
              <a:cxnSpLocks/>
            </p:cNvCxnSpPr>
            <p:nvPr/>
          </p:nvCxnSpPr>
          <p:spPr>
            <a:xfrm flipH="1" flipV="1">
              <a:off x="10912413" y="2603500"/>
              <a:ext cx="7050943" cy="691083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9132B9-EBCE-5BEE-1767-0A1AD897959B}"/>
                    </a:ext>
                  </a:extLst>
                </p:cNvPr>
                <p:cNvSpPr txBox="1"/>
                <p:nvPr/>
              </p:nvSpPr>
              <p:spPr>
                <a:xfrm rot="2629005">
                  <a:off x="11599194" y="5397442"/>
                  <a:ext cx="60940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0.2</m:t>
                        </m:r>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+0.2</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 − 2.1=0</m:t>
                        </m:r>
                      </m:oMath>
                    </m:oMathPara>
                  </a14:m>
                  <a:endParaRPr lang="en-VN" sz="4400" dirty="0"/>
                </a:p>
              </p:txBody>
            </p:sp>
          </mc:Choice>
          <mc:Fallback xmlns="">
            <p:sp>
              <p:nvSpPr>
                <p:cNvPr id="11" name="TextBox 10">
                  <a:extLst>
                    <a:ext uri="{FF2B5EF4-FFF2-40B4-BE49-F238E27FC236}">
                      <a16:creationId xmlns:a16="http://schemas.microsoft.com/office/drawing/2014/main" id="{DF9132B9-EBCE-5BEE-1767-0A1AD897959B}"/>
                    </a:ext>
                  </a:extLst>
                </p:cNvPr>
                <p:cNvSpPr txBox="1">
                  <a:spLocks noRot="1" noChangeAspect="1" noMove="1" noResize="1" noEditPoints="1" noAdjustHandles="1" noChangeArrowheads="1" noChangeShapeType="1" noTextEdit="1"/>
                </p:cNvSpPr>
                <p:nvPr/>
              </p:nvSpPr>
              <p:spPr>
                <a:xfrm rot="2629005">
                  <a:off x="11599194" y="5397442"/>
                  <a:ext cx="6094041" cy="677108"/>
                </a:xfrm>
                <a:prstGeom prst="rect">
                  <a:avLst/>
                </a:prstGeom>
                <a:blipFill>
                  <a:blip r:embed="rId5"/>
                  <a:stretch>
                    <a:fillRect l="-2078" t="-538" r="-519" b="-2151"/>
                  </a:stretch>
                </a:blipFill>
              </p:spPr>
              <p:txBody>
                <a:bodyPr/>
                <a:lstStyle/>
                <a:p>
                  <a:r>
                    <a:rPr lang="en-VN">
                      <a:noFill/>
                    </a:rPr>
                    <a:t> </a:t>
                  </a:r>
                </a:p>
              </p:txBody>
            </p:sp>
          </mc:Fallback>
        </mc:AlternateContent>
        <p:sp>
          <p:nvSpPr>
            <p:cNvPr id="19" name="Oval 18">
              <a:extLst>
                <a:ext uri="{FF2B5EF4-FFF2-40B4-BE49-F238E27FC236}">
                  <a16:creationId xmlns:a16="http://schemas.microsoft.com/office/drawing/2014/main" id="{3115C4A5-F686-D059-F0BA-C94F5ABCE723}"/>
                </a:ext>
              </a:extLst>
            </p:cNvPr>
            <p:cNvSpPr/>
            <p:nvPr/>
          </p:nvSpPr>
          <p:spPr>
            <a:xfrm>
              <a:off x="14381956" y="2994763"/>
              <a:ext cx="1087070" cy="1060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800" dirty="0"/>
                <a:t>6,8</a:t>
              </a:r>
            </a:p>
          </p:txBody>
        </p:sp>
        <p:sp>
          <p:nvSpPr>
            <p:cNvPr id="20" name="Oval 19">
              <a:extLst>
                <a:ext uri="{FF2B5EF4-FFF2-40B4-BE49-F238E27FC236}">
                  <a16:creationId xmlns:a16="http://schemas.microsoft.com/office/drawing/2014/main" id="{0692BAE3-7659-8037-DCCC-B8C9A715B6B2}"/>
                </a:ext>
              </a:extLst>
            </p:cNvPr>
            <p:cNvSpPr/>
            <p:nvPr/>
          </p:nvSpPr>
          <p:spPr>
            <a:xfrm>
              <a:off x="12400756" y="5528475"/>
              <a:ext cx="1087070" cy="106088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VN" sz="2800" dirty="0"/>
                <a:t>3,5</a:t>
              </a:r>
            </a:p>
          </p:txBody>
        </p:sp>
      </p:grpSp>
      <p:sp>
        <p:nvSpPr>
          <p:cNvPr id="22" name="TextBox 21">
            <a:extLst>
              <a:ext uri="{FF2B5EF4-FFF2-40B4-BE49-F238E27FC236}">
                <a16:creationId xmlns:a16="http://schemas.microsoft.com/office/drawing/2014/main" id="{33CA2A90-1C88-43B1-8680-E3E4939A1262}"/>
              </a:ext>
            </a:extLst>
          </p:cNvPr>
          <p:cNvSpPr txBox="1"/>
          <p:nvPr/>
        </p:nvSpPr>
        <p:spPr>
          <a:xfrm>
            <a:off x="818356" y="9514338"/>
            <a:ext cx="9516138" cy="369332"/>
          </a:xfrm>
          <a:prstGeom prst="rect">
            <a:avLst/>
          </a:prstGeom>
          <a:noFill/>
        </p:spPr>
        <p:txBody>
          <a:bodyPr wrap="square">
            <a:spAutoFit/>
          </a:bodyPr>
          <a:lstStyle/>
          <a:p>
            <a:r>
              <a:rPr lang="en-VN" sz="1800" dirty="0"/>
              <a:t>0.2*3 + 0.2*5 – 2.1 = -0.5 &lt;0 ~ 0</a:t>
            </a:r>
          </a:p>
        </p:txBody>
      </p:sp>
    </p:spTree>
    <p:extLst>
      <p:ext uri="{BB962C8B-B14F-4D97-AF65-F5344CB8AC3E}">
        <p14:creationId xmlns:p14="http://schemas.microsoft.com/office/powerpoint/2010/main" val="297587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68499" y="2451484"/>
            <a:ext cx="13322858" cy="6211893"/>
          </a:xfrm>
          <a:prstGeom prst="rect">
            <a:avLst/>
          </a:prstGeom>
        </p:spPr>
        <p:txBody>
          <a:bodyPr vert="horz" wrap="square" lIns="0" tIns="12700" rIns="0" bIns="0" rtlCol="0">
            <a:spAutoFit/>
          </a:bodyPr>
          <a:lstStyle/>
          <a:p>
            <a:pPr marL="12065" marR="5080" algn="just">
              <a:lnSpc>
                <a:spcPct val="130000"/>
              </a:lnSpc>
            </a:pPr>
            <a:r>
              <a:rPr lang="en-US" sz="2400" spc="-5" dirty="0"/>
              <a:t>X1=  2,2,2,3,4,5,7,7,8,8,9,11,13,13,13,14,15,16,17,17,18,18,20,28,32,34,35,36,37,37,42,42,44,45,49,52,52,53,55,63,64,64,65,66,69,81,81,82,91,92,11,27,29,29,35,38,38,43,44,49,49,50,52,56,56,58,58,61,63,64,64,65,67,67,69,71,71,74,79,80,81,82,83,85,86,87,87,88,90,91,92,93,93,94,95,97,97,99,100,100</a:t>
            </a:r>
          </a:p>
          <a:p>
            <a:pPr marL="12065" marR="5080" algn="just">
              <a:lnSpc>
                <a:spcPct val="130000"/>
              </a:lnSpc>
            </a:pPr>
            <a:r>
              <a:rPr lang="en-US" sz="2400" spc="-5" dirty="0"/>
              <a:t>X2=  70,95,77,94,20,63,82,59,6,90,71,52,17,51,56,26,30,72,12,76,26,45,65,51,37,54,23,5,15,38,58,36,18,27,23,25,4,34,6,5,33,8,13,6,8,5,17,17,3,3,99,80,73,92,74,68,64,71,63,85,78,65,88,64,69,64,80,76,80,75,99,94,77,98,55,54,92,50,32,23,88,20,99,48,98,60,25,77,59,61,62,89,29,24,8,78,59,97,29,29</a:t>
            </a:r>
          </a:p>
          <a:p>
            <a:pPr marL="12065" marR="5080" algn="just">
              <a:lnSpc>
                <a:spcPct val="130000"/>
              </a:lnSpc>
            </a:pPr>
            <a:r>
              <a:rPr lang="en-US" sz="2400" spc="-5" dirty="0"/>
              <a:t>Label = </a:t>
            </a:r>
          </a:p>
          <a:p>
            <a:pPr marL="12065" marR="5080" algn="just">
              <a:lnSpc>
                <a:spcPct val="130000"/>
              </a:lnSpc>
            </a:pPr>
            <a:r>
              <a:rPr lang="vi-VN" sz="2400" spc="-5" dirty="0"/>
              <a:t>0,0,0,0,0,0,0,0,0,0,0,0,0,0,0,0,0,0,0,0,0,0,0,0,0,0,0,0,0,0,0,0,0,0,0,0,0,0,0,0,0,0,0,0,0,0,0,0,0,0,1,1,1,1,1,1,1,1,1,1,1,1,1,1,1,1,1,1,1,1,1,1,1,1,1,1,1,1,1,1,1,1,1,1,1,1,1,1,1,1,1,1,1,1,1,1,1,1,1,1</a:t>
            </a: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sp>
        <p:nvSpPr>
          <p:cNvPr id="13" name="TextBox 12">
            <a:extLst>
              <a:ext uri="{FF2B5EF4-FFF2-40B4-BE49-F238E27FC236}">
                <a16:creationId xmlns:a16="http://schemas.microsoft.com/office/drawing/2014/main" id="{41EEF512-FDDD-83E5-C175-04C8D9FDDBAA}"/>
              </a:ext>
            </a:extLst>
          </p:cNvPr>
          <p:cNvSpPr txBox="1"/>
          <p:nvPr/>
        </p:nvSpPr>
        <p:spPr>
          <a:xfrm>
            <a:off x="68499" y="8989180"/>
            <a:ext cx="9516532" cy="1200329"/>
          </a:xfrm>
          <a:prstGeom prst="rect">
            <a:avLst/>
          </a:prstGeom>
          <a:noFill/>
        </p:spPr>
        <p:txBody>
          <a:bodyPr wrap="square">
            <a:spAutoFit/>
          </a:bodyPr>
          <a:lstStyle/>
          <a:p>
            <a:r>
              <a:rPr lang="en-US" sz="2400" dirty="0"/>
              <a:t>library(ggplot2)</a:t>
            </a:r>
            <a:endParaRPr lang="en-VN" sz="2400" dirty="0"/>
          </a:p>
          <a:p>
            <a:r>
              <a:rPr lang="en-VN" sz="2400" dirty="0"/>
              <a:t>df &lt;- data.frame(x1=c(…), x2=c(…), label=c(…))</a:t>
            </a:r>
          </a:p>
          <a:p>
            <a:r>
              <a:rPr lang="en-US" sz="2400" dirty="0" err="1"/>
              <a:t>ggplot</a:t>
            </a:r>
            <a:r>
              <a:rPr lang="en-US" sz="2400" dirty="0"/>
              <a:t>(</a:t>
            </a:r>
            <a:r>
              <a:rPr lang="en-US" sz="2400" dirty="0" err="1"/>
              <a:t>df</a:t>
            </a:r>
            <a:r>
              <a:rPr lang="en-US" sz="2400" dirty="0"/>
              <a:t>, </a:t>
            </a:r>
            <a:r>
              <a:rPr lang="en-US" sz="2400" dirty="0" err="1"/>
              <a:t>aes</a:t>
            </a:r>
            <a:r>
              <a:rPr lang="en-US" sz="2400" dirty="0"/>
              <a:t>(x1, x2)) + </a:t>
            </a:r>
            <a:r>
              <a:rPr lang="en-US" sz="2400" dirty="0" err="1"/>
              <a:t>geom_point</a:t>
            </a:r>
            <a:r>
              <a:rPr lang="en-US" sz="2400" dirty="0"/>
              <a:t>(</a:t>
            </a:r>
            <a:r>
              <a:rPr lang="en-US" sz="2400" dirty="0" err="1"/>
              <a:t>aes</a:t>
            </a:r>
            <a:r>
              <a:rPr lang="en-US" sz="2400" dirty="0"/>
              <a:t>(color=label))</a:t>
            </a:r>
            <a:endParaRPr lang="en-VN" sz="2400" dirty="0"/>
          </a:p>
        </p:txBody>
      </p:sp>
      <p:pic>
        <p:nvPicPr>
          <p:cNvPr id="15" name="Picture 14">
            <a:extLst>
              <a:ext uri="{FF2B5EF4-FFF2-40B4-BE49-F238E27FC236}">
                <a16:creationId xmlns:a16="http://schemas.microsoft.com/office/drawing/2014/main" id="{B91D4699-2FFA-80C0-6A8E-D9991735A86C}"/>
              </a:ext>
            </a:extLst>
          </p:cNvPr>
          <p:cNvPicPr>
            <a:picLocks noChangeAspect="1"/>
          </p:cNvPicPr>
          <p:nvPr/>
        </p:nvPicPr>
        <p:blipFill>
          <a:blip r:embed="rId3"/>
          <a:stretch>
            <a:fillRect/>
          </a:stretch>
        </p:blipFill>
        <p:spPr>
          <a:xfrm>
            <a:off x="13619956" y="2319703"/>
            <a:ext cx="5056297" cy="4572000"/>
          </a:xfrm>
          <a:prstGeom prst="rect">
            <a:avLst/>
          </a:prstGeom>
        </p:spPr>
      </p:pic>
      <p:pic>
        <p:nvPicPr>
          <p:cNvPr id="5124" name="Picture 4" descr="5 Getting Started with R and RStudio | Data Science in Education Using R">
            <a:extLst>
              <a:ext uri="{FF2B5EF4-FFF2-40B4-BE49-F238E27FC236}">
                <a16:creationId xmlns:a16="http://schemas.microsoft.com/office/drawing/2014/main" id="{5F711F11-95BD-DACB-BBB6-EE39FA1A33F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32862" y="7122747"/>
            <a:ext cx="5143391" cy="25019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7640FBB-12A1-3800-64B9-9F813E773BEB}"/>
              </a:ext>
            </a:extLst>
          </p:cNvPr>
          <p:cNvSpPr txBox="1"/>
          <p:nvPr/>
        </p:nvSpPr>
        <p:spPr>
          <a:xfrm>
            <a:off x="8836290" y="9358512"/>
            <a:ext cx="9567332" cy="830997"/>
          </a:xfrm>
          <a:prstGeom prst="rect">
            <a:avLst/>
          </a:prstGeom>
          <a:noFill/>
        </p:spPr>
        <p:txBody>
          <a:bodyPr wrap="square">
            <a:spAutoFit/>
          </a:bodyPr>
          <a:lstStyle/>
          <a:p>
            <a:r>
              <a:rPr lang="en-VN" sz="2400" dirty="0"/>
              <a:t>Giai thuat PLA ket thuc sau 92 buoc</a:t>
            </a:r>
          </a:p>
          <a:p>
            <a:r>
              <a:rPr lang="en-VN" sz="2400" dirty="0"/>
              <a:t>w1 = 1.300000, w2 = 1.400000, b = -132.800000</a:t>
            </a:r>
          </a:p>
        </p:txBody>
      </p:sp>
    </p:spTree>
    <p:extLst>
      <p:ext uri="{BB962C8B-B14F-4D97-AF65-F5344CB8AC3E}">
        <p14:creationId xmlns:p14="http://schemas.microsoft.com/office/powerpoint/2010/main" val="2681997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Multi-Layer Perceptron (MLP)</a:t>
            </a:r>
            <a:endParaRPr lang="vi-VN" sz="4400" spc="-5" dirty="0">
              <a:cs typeface="Source Sans Pro Light"/>
            </a:endParaRPr>
          </a:p>
        </p:txBody>
      </p:sp>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17624221" cy="571040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MLP là một mô hình nơ-ron nhân tạo phức tạp hơn so với Perceptron.</a:t>
            </a:r>
          </a:p>
          <a:p>
            <a:pPr marL="583565" marR="5080" indent="-571500" algn="just">
              <a:lnSpc>
                <a:spcPct val="130000"/>
              </a:lnSpc>
              <a:buFont typeface="Wingdings" panose="05000000000000000000" pitchFamily="2" charset="2"/>
              <a:buChar char="§"/>
            </a:pPr>
            <a:r>
              <a:rPr lang="vi-VN" sz="3600" spc="-5" dirty="0"/>
              <a:t>Nó bao gồm ít nhất hai lớp nơ-ron: lớp đầu vào, lớp đầu ra và một hoặc nhiều lớp ẩn giữa chúng.</a:t>
            </a:r>
          </a:p>
          <a:p>
            <a:pPr marL="583565" marR="5080" indent="-571500" algn="just">
              <a:lnSpc>
                <a:spcPct val="130000"/>
              </a:lnSpc>
              <a:buFont typeface="Wingdings" panose="05000000000000000000" pitchFamily="2" charset="2"/>
              <a:buChar char="§"/>
            </a:pPr>
            <a:r>
              <a:rPr lang="vi-VN" sz="3600" spc="-5" dirty="0"/>
              <a:t>Các nơ-ron trong MLP được kết nối qua các trọng số, và mô hình này sử dụng các hàm kích hoạt phi tuyến tính (ví dụ: hàm sigmoid, hàm tanh, hàm ReLU) để biểu diễn các phức tạp hơn.</a:t>
            </a:r>
          </a:p>
          <a:p>
            <a:pPr marL="583565" marR="5080" indent="-571500" algn="just">
              <a:lnSpc>
                <a:spcPct val="130000"/>
              </a:lnSpc>
              <a:buFont typeface="Wingdings" panose="05000000000000000000" pitchFamily="2" charset="2"/>
              <a:buChar char="§"/>
            </a:pPr>
            <a:r>
              <a:rPr lang="vi-VN" sz="3600" spc="-5" dirty="0"/>
              <a:t>MLP là một loại </a:t>
            </a:r>
            <a:r>
              <a:rPr lang="vi-VN" sz="3600" spc="-5" dirty="0">
                <a:highlight>
                  <a:srgbClr val="FFFF00"/>
                </a:highlight>
              </a:rPr>
              <a:t>mạng nơ-ron feedforward</a:t>
            </a:r>
            <a:r>
              <a:rPr lang="vi-VN" sz="3600" spc="-5" dirty="0"/>
              <a:t>, có khả năng học và biểu diễn các hàm phức tạp, bao gồm cả việc phân loại đa lớp và học giám sát.</a:t>
            </a:r>
          </a:p>
        </p:txBody>
      </p:sp>
      <p:sp>
        <p:nvSpPr>
          <p:cNvPr id="12" name="TextBox 11">
            <a:extLst>
              <a:ext uri="{FF2B5EF4-FFF2-40B4-BE49-F238E27FC236}">
                <a16:creationId xmlns:a16="http://schemas.microsoft.com/office/drawing/2014/main" id="{C8CAFD4C-1DD0-03A2-9459-26E1D2FC44A8}"/>
              </a:ext>
            </a:extLst>
          </p:cNvPr>
          <p:cNvSpPr txBox="1"/>
          <p:nvPr/>
        </p:nvSpPr>
        <p:spPr>
          <a:xfrm>
            <a:off x="1275556" y="8350827"/>
            <a:ext cx="17068800" cy="1815882"/>
          </a:xfrm>
          <a:prstGeom prst="rect">
            <a:avLst/>
          </a:prstGeom>
          <a:noFill/>
        </p:spPr>
        <p:txBody>
          <a:bodyPr wrap="square">
            <a:spAutoFit/>
          </a:bodyPr>
          <a:lstStyle/>
          <a:p>
            <a:r>
              <a:rPr lang="vi-VN" sz="2800" b="0" i="0" dirty="0">
                <a:solidFill>
                  <a:srgbClr val="374151"/>
                </a:solidFill>
                <a:effectLst/>
                <a:latin typeface="Be Vietnam Pro" pitchFamily="2" charset="77"/>
              </a:rPr>
              <a:t>Mạng nơ-ron feedforward (FFNN) là một loại mạng nơ-ron nhân tạo trong đó thông tin di chuyển từ lớp đầu vào đến lớp đầu ra mà không có chu trình hoặc kết nối phản hồi. Cụ thể, trong mạng nơ-ron feedforward, dữ liệu chỉ di chuyển theo một hướng, từ trước ra sau, đi qua các lớp nơ-ron trung gian (hidden layers) trước khi đến lớp đầu ra.</a:t>
            </a:r>
            <a:endParaRPr lang="en-VN" sz="2800" dirty="0">
              <a:latin typeface="Be Vietnam Pro" pitchFamily="2" charset="77"/>
            </a:endParaRPr>
          </a:p>
        </p:txBody>
      </p:sp>
    </p:spTree>
    <p:extLst>
      <p:ext uri="{BB962C8B-B14F-4D97-AF65-F5344CB8AC3E}">
        <p14:creationId xmlns:p14="http://schemas.microsoft.com/office/powerpoint/2010/main" val="13467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Multi-Layer Perceptron (MLP)</a:t>
            </a:r>
            <a:endParaRPr lang="vi-VN" sz="4400" spc="-5" dirty="0">
              <a:cs typeface="Source Sans Pro Light"/>
            </a:endParaRPr>
          </a:p>
        </p:txBody>
      </p:sp>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9394621" cy="571040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MLP còn được gọi là Artificial Neural Networks (ANN)</a:t>
            </a:r>
          </a:p>
          <a:p>
            <a:pPr marL="583565" marR="5080" indent="-571500" algn="just">
              <a:lnSpc>
                <a:spcPct val="130000"/>
              </a:lnSpc>
              <a:buFont typeface="Wingdings" panose="05000000000000000000" pitchFamily="2" charset="2"/>
              <a:buChar char="§"/>
            </a:pPr>
            <a:r>
              <a:rPr lang="vi-VN" sz="3600" spc="-5" dirty="0"/>
              <a:t>Trong hình trên, mạng ANN gồm có 4 lớp được kết nối với nhau:</a:t>
            </a:r>
          </a:p>
          <a:p>
            <a:pPr marL="1040765" marR="5080" lvl="1" indent="-571500" algn="just">
              <a:lnSpc>
                <a:spcPct val="130000"/>
              </a:lnSpc>
              <a:buFont typeface="Wingdings" panose="05000000000000000000" pitchFamily="2" charset="2"/>
              <a:buChar char="§"/>
            </a:pPr>
            <a:r>
              <a:rPr lang="vi-VN" sz="3600" spc="-5" dirty="0"/>
              <a:t>1 đầu vào với 6 node</a:t>
            </a:r>
          </a:p>
          <a:p>
            <a:pPr marL="1040765" marR="5080" lvl="1" indent="-571500" algn="just">
              <a:lnSpc>
                <a:spcPct val="130000"/>
              </a:lnSpc>
              <a:buFont typeface="Wingdings" panose="05000000000000000000" pitchFamily="2" charset="2"/>
              <a:buChar char="§"/>
            </a:pPr>
            <a:r>
              <a:rPr lang="vi-VN" sz="3600" spc="-5" dirty="0"/>
              <a:t>Lớp ẩn 1 với 4 node ẩn /4 perceptron</a:t>
            </a:r>
          </a:p>
          <a:p>
            <a:pPr marL="1040765" marR="5080" lvl="1" indent="-571500" algn="just">
              <a:lnSpc>
                <a:spcPct val="130000"/>
              </a:lnSpc>
              <a:buFont typeface="Wingdings" panose="05000000000000000000" pitchFamily="2" charset="2"/>
              <a:buChar char="§"/>
            </a:pPr>
            <a:r>
              <a:rPr lang="vi-VN" sz="3600" spc="-5" dirty="0"/>
              <a:t>Lớp ẩn 2 với 4 node ẩn</a:t>
            </a:r>
          </a:p>
          <a:p>
            <a:pPr marL="1040765" marR="5080" lvl="1" indent="-571500" algn="just">
              <a:lnSpc>
                <a:spcPct val="130000"/>
              </a:lnSpc>
              <a:buFont typeface="Wingdings" panose="05000000000000000000" pitchFamily="2" charset="2"/>
              <a:buChar char="§"/>
            </a:pPr>
            <a:r>
              <a:rPr lang="vi-VN" sz="3600" spc="-5" dirty="0"/>
              <a:t>1 node ở đầu ra</a:t>
            </a:r>
          </a:p>
        </p:txBody>
      </p:sp>
      <p:pic>
        <p:nvPicPr>
          <p:cNvPr id="14338" name="Picture 2" descr="MLP Artificial intelligence">
            <a:extLst>
              <a:ext uri="{FF2B5EF4-FFF2-40B4-BE49-F238E27FC236}">
                <a16:creationId xmlns:a16="http://schemas.microsoft.com/office/drawing/2014/main" id="{A510EFFE-59EA-AF9C-D3E8-3EE2AE3C952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8304" y="2179925"/>
            <a:ext cx="8109743" cy="406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15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Nguyên</a:t>
            </a:r>
            <a:r>
              <a:rPr lang="en-US" sz="4400" spc="-5" dirty="0">
                <a:cs typeface="Source Sans Pro Light"/>
              </a:rPr>
              <a:t> </a:t>
            </a:r>
            <a:r>
              <a:rPr lang="en-US" sz="4400" spc="-5" dirty="0" err="1">
                <a:cs typeface="Source Sans Pro Light"/>
              </a:rPr>
              <a:t>lý</a:t>
            </a:r>
            <a:r>
              <a:rPr lang="en-US" sz="4400" spc="-5" dirty="0">
                <a:cs typeface="Source Sans Pro Light"/>
              </a:rPr>
              <a:t> </a:t>
            </a:r>
            <a:r>
              <a:rPr lang="en-US" sz="4400" spc="-5" dirty="0" err="1">
                <a:cs typeface="Source Sans Pro Light"/>
              </a:rPr>
              <a:t>hoạt</a:t>
            </a:r>
            <a:r>
              <a:rPr lang="en-US" sz="4400" spc="-5" dirty="0">
                <a:cs typeface="Source Sans Pro Light"/>
              </a:rPr>
              <a:t> </a:t>
            </a:r>
            <a:r>
              <a:rPr lang="en-US" sz="4400" spc="-5" dirty="0" err="1">
                <a:cs typeface="Source Sans Pro Light"/>
              </a:rPr>
              <a:t>động</a:t>
            </a:r>
            <a:r>
              <a:rPr lang="en-US" sz="4400" spc="-5" dirty="0">
                <a:cs typeface="Source Sans Pro Light"/>
              </a:rPr>
              <a:t> </a:t>
            </a:r>
            <a:r>
              <a:rPr lang="en-US" sz="4400" spc="-5" dirty="0" err="1">
                <a:cs typeface="Source Sans Pro Light"/>
              </a:rPr>
              <a:t>của</a:t>
            </a:r>
            <a:r>
              <a:rPr lang="en-US" sz="4400" spc="-5" dirty="0">
                <a:cs typeface="Source Sans Pro Light"/>
              </a:rPr>
              <a:t> ANN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8785021" cy="643060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B1. Các đầu vào với các trọng số </a:t>
                </a: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𝑖</m:t>
                        </m:r>
                      </m:sub>
                    </m:sSub>
                  </m:oMath>
                </a14:m>
                <a:r>
                  <a:rPr lang="vi-VN" sz="3600" spc="-5" dirty="0"/>
                  <a:t>  được chuyển đến lớp ẩn</a:t>
                </a:r>
              </a:p>
              <a:p>
                <a:pPr marL="583565" marR="5080" indent="-571500" algn="just">
                  <a:lnSpc>
                    <a:spcPct val="130000"/>
                  </a:lnSpc>
                  <a:buFont typeface="Wingdings" panose="05000000000000000000" pitchFamily="2" charset="2"/>
                  <a:buChar char="§"/>
                </a:pPr>
                <a:r>
                  <a:rPr lang="vi-VN" sz="3600" spc="-5" dirty="0"/>
                  <a:t>B2. Mỗi lớp ẩn chứa số lượng neural bất kỳ. Mỗi nơ ron được kết nối với tất cả đầu vào tương ứng.</a:t>
                </a:r>
              </a:p>
              <a:p>
                <a:pPr marL="583565" marR="5080" indent="-571500" algn="just">
                  <a:lnSpc>
                    <a:spcPct val="130000"/>
                  </a:lnSpc>
                  <a:buFont typeface="Wingdings" panose="05000000000000000000" pitchFamily="2" charset="2"/>
                  <a:buChar char="§"/>
                </a:pPr>
                <a:r>
                  <a:rPr lang="vi-VN" sz="3600" spc="-5" dirty="0"/>
                  <a:t>B3. Tất cả các tính toán được thực hiện trong lớp ẩn.</a:t>
                </a:r>
              </a:p>
              <a:p>
                <a:pPr marL="583565" marR="5080" indent="-571500" algn="just">
                  <a:lnSpc>
                    <a:spcPct val="130000"/>
                  </a:lnSpc>
                  <a:buFont typeface="Wingdings" panose="05000000000000000000" pitchFamily="2" charset="2"/>
                  <a:buChar char="§"/>
                </a:pPr>
                <a:r>
                  <a:rPr lang="vi-VN" sz="3600" spc="-5" dirty="0"/>
                  <a:t>Việc tính toán trong lớp ẩn được thực hiện thông qua 2 bước sau:</a:t>
                </a:r>
              </a:p>
            </p:txBody>
          </p:sp>
        </mc:Choice>
        <mc:Fallback xmlns="">
          <p:sp>
            <p:nvSpPr>
              <p:cNvPr id="10" name="object 20">
                <a:extLst>
                  <a:ext uri="{FF2B5EF4-FFF2-40B4-BE49-F238E27FC236}">
                    <a16:creationId xmlns:a16="http://schemas.microsoft.com/office/drawing/2014/main" id="{4FC9685B-B900-2D65-01DE-32F67B864C00}"/>
                  </a:ext>
                </a:extLst>
              </p:cNvPr>
              <p:cNvSpPr txBox="1">
                <a:spLocks noRot="1" noChangeAspect="1" noMove="1" noResize="1" noEditPoints="1" noAdjustHandles="1" noChangeArrowheads="1" noChangeShapeType="1" noTextEdit="1"/>
              </p:cNvSpPr>
              <p:nvPr/>
            </p:nvSpPr>
            <p:spPr>
              <a:xfrm>
                <a:off x="720135" y="2451484"/>
                <a:ext cx="8785021" cy="6430607"/>
              </a:xfrm>
              <a:prstGeom prst="rect">
                <a:avLst/>
              </a:prstGeom>
              <a:blipFill>
                <a:blip r:embed="rId2"/>
                <a:stretch>
                  <a:fillRect l="-2742" t="-197" r="-3030" b="-3150"/>
                </a:stretch>
              </a:blipFill>
            </p:spPr>
            <p:txBody>
              <a:bodyPr/>
              <a:lstStyle/>
              <a:p>
                <a:r>
                  <a:rPr lang="en-VN">
                    <a:noFill/>
                  </a:rPr>
                  <a:t> </a:t>
                </a:r>
              </a:p>
            </p:txBody>
          </p:sp>
        </mc:Fallback>
      </mc:AlternateContent>
      <p:pic>
        <p:nvPicPr>
          <p:cNvPr id="16386" name="Picture 2" descr="Step by Step Working of the artificial Neural Network ">
            <a:extLst>
              <a:ext uri="{FF2B5EF4-FFF2-40B4-BE49-F238E27FC236}">
                <a16:creationId xmlns:a16="http://schemas.microsoft.com/office/drawing/2014/main" id="{75C72A43-2DB8-F9E4-91A1-5E7240117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435" y="2451484"/>
            <a:ext cx="9090920" cy="495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042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Nguyên</a:t>
            </a:r>
            <a:r>
              <a:rPr lang="en-US" sz="4400" spc="-5" dirty="0">
                <a:cs typeface="Source Sans Pro Light"/>
              </a:rPr>
              <a:t> </a:t>
            </a:r>
            <a:r>
              <a:rPr lang="en-US" sz="4400" spc="-5" dirty="0" err="1">
                <a:cs typeface="Source Sans Pro Light"/>
              </a:rPr>
              <a:t>lý</a:t>
            </a:r>
            <a:r>
              <a:rPr lang="en-US" sz="4400" spc="-5" dirty="0">
                <a:cs typeface="Source Sans Pro Light"/>
              </a:rPr>
              <a:t> </a:t>
            </a:r>
            <a:r>
              <a:rPr lang="en-US" sz="4400" spc="-5" dirty="0" err="1">
                <a:cs typeface="Source Sans Pro Light"/>
              </a:rPr>
              <a:t>hoạt</a:t>
            </a:r>
            <a:r>
              <a:rPr lang="en-US" sz="4400" spc="-5" dirty="0">
                <a:cs typeface="Source Sans Pro Light"/>
              </a:rPr>
              <a:t> </a:t>
            </a:r>
            <a:r>
              <a:rPr lang="en-US" sz="4400" spc="-5" dirty="0" err="1">
                <a:cs typeface="Source Sans Pro Light"/>
              </a:rPr>
              <a:t>động</a:t>
            </a:r>
            <a:r>
              <a:rPr lang="en-US" sz="4400" spc="-5" dirty="0">
                <a:cs typeface="Source Sans Pro Light"/>
              </a:rPr>
              <a:t> </a:t>
            </a:r>
            <a:r>
              <a:rPr lang="en-US" sz="4400" spc="-5" dirty="0" err="1">
                <a:cs typeface="Source Sans Pro Light"/>
              </a:rPr>
              <a:t>của</a:t>
            </a:r>
            <a:r>
              <a:rPr lang="en-US" sz="4400" spc="-5" dirty="0">
                <a:cs typeface="Source Sans Pro Light"/>
              </a:rPr>
              <a:t> ANN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9190300" cy="78708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B3.1. Nhân tất cả đầu vào với trọng số (w</a:t>
                </a:r>
                <a:r>
                  <a:rPr lang="vi-VN" sz="3600" spc="-5" baseline="-25000" dirty="0"/>
                  <a:t>i</a:t>
                </a:r>
                <a:r>
                  <a:rPr lang="vi-VN" sz="3600" spc="-5" dirty="0"/>
                  <a:t>) – trọng số biểu diễn độ dốc (gradient) hoặc hệ số (coefficient) của từng biến. Giá trị ngưỡng (bias) được thêm vào biểu thức trên – ngưỡng là một hằng số giúp cho mô hình đạt được kết quả tốt nhất có thể.</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𝑧</m:t>
                    </m:r>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i="1" spc="-5">
                            <a:latin typeface="Cambria Math" panose="02040503050406030204" pitchFamily="18" charset="0"/>
                          </a:rPr>
                        </m:ctrlPr>
                      </m:sSubPr>
                      <m:e>
                        <m:r>
                          <a:rPr lang="en-US" sz="3600" i="1" spc="-5">
                            <a:latin typeface="Cambria Math" panose="02040503050406030204" pitchFamily="18" charset="0"/>
                          </a:rPr>
                          <m:t>𝑤</m:t>
                        </m:r>
                      </m:e>
                      <m:sub>
                        <m:r>
                          <a:rPr lang="en-US" sz="3600" b="0" i="1" spc="-5" smtClean="0">
                            <a:latin typeface="Cambria Math" panose="02040503050406030204" pitchFamily="18" charset="0"/>
                          </a:rPr>
                          <m:t>2</m:t>
                        </m:r>
                      </m:sub>
                    </m:sSub>
                    <m:r>
                      <a:rPr lang="en-US" sz="3600" i="1" spc="-5">
                        <a:latin typeface="Cambria Math" panose="02040503050406030204" pitchFamily="18" charset="0"/>
                      </a:rPr>
                      <m:t>∗</m:t>
                    </m:r>
                    <m:sSub>
                      <m:sSubPr>
                        <m:ctrlPr>
                          <a:rPr lang="en-US" sz="3600" i="1" spc="-5">
                            <a:latin typeface="Cambria Math" panose="02040503050406030204" pitchFamily="18" charset="0"/>
                          </a:rPr>
                        </m:ctrlPr>
                      </m:sSubPr>
                      <m:e>
                        <m:r>
                          <a:rPr lang="en-US" sz="3600" i="1" spc="-5">
                            <a:latin typeface="Cambria Math" panose="02040503050406030204" pitchFamily="18" charset="0"/>
                          </a:rPr>
                          <m:t>𝑥</m:t>
                        </m:r>
                      </m:e>
                      <m:sub>
                        <m:r>
                          <a:rPr lang="en-US" sz="3600" b="0" i="1" spc="-5" smtClean="0">
                            <a:latin typeface="Cambria Math" panose="02040503050406030204" pitchFamily="18" charset="0"/>
                          </a:rPr>
                          <m:t>2</m:t>
                        </m:r>
                      </m:sub>
                    </m:sSub>
                    <m:r>
                      <a:rPr lang="en-US" sz="3600" i="1" spc="-5">
                        <a:latin typeface="Cambria Math" panose="02040503050406030204" pitchFamily="18" charset="0"/>
                      </a:rPr>
                      <m:t>+</m:t>
                    </m:r>
                    <m:sSub>
                      <m:sSubPr>
                        <m:ctrlPr>
                          <a:rPr lang="en-US" sz="3600" i="1" spc="-5">
                            <a:latin typeface="Cambria Math" panose="02040503050406030204" pitchFamily="18" charset="0"/>
                          </a:rPr>
                        </m:ctrlPr>
                      </m:sSubPr>
                      <m:e>
                        <m:r>
                          <a:rPr lang="en-US" sz="3600" i="1" spc="-5">
                            <a:latin typeface="Cambria Math" panose="02040503050406030204" pitchFamily="18" charset="0"/>
                          </a:rPr>
                          <m:t>𝑤</m:t>
                        </m:r>
                      </m:e>
                      <m:sub>
                        <m:r>
                          <a:rPr lang="en-US" sz="3600" b="0" i="1" spc="-5" smtClean="0">
                            <a:latin typeface="Cambria Math" panose="02040503050406030204" pitchFamily="18" charset="0"/>
                          </a:rPr>
                          <m:t>3</m:t>
                        </m:r>
                      </m:sub>
                    </m:sSub>
                    <m:r>
                      <a:rPr lang="en-US" sz="3600" i="1" spc="-5">
                        <a:latin typeface="Cambria Math" panose="02040503050406030204" pitchFamily="18" charset="0"/>
                      </a:rPr>
                      <m:t>∗</m:t>
                    </m:r>
                    <m:sSub>
                      <m:sSubPr>
                        <m:ctrlPr>
                          <a:rPr lang="en-US" sz="3600" i="1" spc="-5">
                            <a:latin typeface="Cambria Math" panose="02040503050406030204" pitchFamily="18" charset="0"/>
                          </a:rPr>
                        </m:ctrlPr>
                      </m:sSubPr>
                      <m:e>
                        <m:r>
                          <a:rPr lang="en-US" sz="3600" i="1" spc="-5">
                            <a:latin typeface="Cambria Math" panose="02040503050406030204" pitchFamily="18" charset="0"/>
                          </a:rPr>
                          <m:t>𝑥</m:t>
                        </m:r>
                      </m:e>
                      <m:sub>
                        <m:r>
                          <a:rPr lang="en-US" sz="3600" b="0" i="1" spc="-5" smtClean="0">
                            <a:latin typeface="Cambria Math" panose="02040503050406030204" pitchFamily="18" charset="0"/>
                          </a:rPr>
                          <m:t>3</m:t>
                        </m:r>
                      </m:sub>
                    </m:sSub>
                    <m:r>
                      <a:rPr lang="en-US" sz="3600" i="1" spc="-5">
                        <a:latin typeface="Cambria Math" panose="02040503050406030204" pitchFamily="18" charset="0"/>
                      </a:rPr>
                      <m:t>+</m:t>
                    </m:r>
                    <m:r>
                      <a:rPr lang="en-US" sz="3600" b="0" i="1" spc="-5" smtClean="0">
                        <a:latin typeface="Cambria Math" panose="02040503050406030204" pitchFamily="18" charset="0"/>
                      </a:rPr>
                      <m:t>…+</m:t>
                    </m:r>
                    <m:r>
                      <a:rPr lang="en-US" sz="3600" b="0" i="1" spc="-5" smtClean="0">
                        <a:latin typeface="Cambria Math" panose="02040503050406030204" pitchFamily="18" charset="0"/>
                      </a:rPr>
                      <m:t>𝑏</m:t>
                    </m:r>
                  </m:oMath>
                </a14:m>
                <a:endParaRPr lang="vi-VN" sz="3600" spc="-5" dirty="0"/>
              </a:p>
              <a:p>
                <a:pPr marL="583565" marR="5080" indent="-571500" algn="just">
                  <a:lnSpc>
                    <a:spcPct val="130000"/>
                  </a:lnSpc>
                  <a:buFont typeface="Wingdings" panose="05000000000000000000" pitchFamily="2" charset="2"/>
                  <a:buChar char="§"/>
                </a:pPr>
                <a:r>
                  <a:rPr lang="vi-VN" sz="3600" spc="-5" dirty="0"/>
                  <a:t>Trong đó: </a:t>
                </a: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𝑖</m:t>
                        </m:r>
                      </m:sub>
                    </m:sSub>
                    <m:r>
                      <a:rPr lang="en-US" sz="3600" b="0" i="1" spc="-5" smtClean="0">
                        <a:latin typeface="Cambria Math" panose="02040503050406030204" pitchFamily="18" charset="0"/>
                      </a:rPr>
                      <m:t> − </m:t>
                    </m:r>
                    <m:r>
                      <a:rPr lang="en-US" sz="3600" b="0" i="1" spc="-5" smtClean="0">
                        <a:latin typeface="Cambria Math" panose="02040503050406030204" pitchFamily="18" charset="0"/>
                      </a:rPr>
                      <m:t>𝑡𝑟</m:t>
                    </m:r>
                    <m:r>
                      <a:rPr lang="en-US" sz="3600" b="0" i="1" spc="-5" smtClean="0">
                        <a:latin typeface="Cambria Math" panose="02040503050406030204" pitchFamily="18" charset="0"/>
                      </a:rPr>
                      <m:t>ọ</m:t>
                    </m:r>
                    <m:r>
                      <m:rPr>
                        <m:sty m:val="p"/>
                      </m:rPr>
                      <a:rPr lang="en-US" sz="3600" b="0" i="1" spc="-5" smtClean="0">
                        <a:latin typeface="Cambria Math" panose="02040503050406030204" pitchFamily="18" charset="0"/>
                      </a:rPr>
                      <m:t>ng</m:t>
                    </m:r>
                    <m:r>
                      <a:rPr lang="en-US" sz="3600" b="0" i="1" spc="-5" smtClean="0">
                        <a:latin typeface="Cambria Math" panose="02040503050406030204" pitchFamily="18" charset="0"/>
                      </a:rPr>
                      <m:t> </m:t>
                    </m:r>
                    <m:r>
                      <a:rPr lang="en-US" sz="3600" b="0" i="1" spc="-5" smtClean="0">
                        <a:latin typeface="Cambria Math" panose="02040503050406030204" pitchFamily="18" charset="0"/>
                      </a:rPr>
                      <m:t>𝑠</m:t>
                    </m:r>
                    <m:r>
                      <a:rPr lang="en-US" sz="3600" b="0" i="1" spc="-5" smtClean="0">
                        <a:latin typeface="Cambria Math" panose="02040503050406030204" pitchFamily="18" charset="0"/>
                      </a:rPr>
                      <m:t>ố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m:rPr>
                        <m:sty m:val="p"/>
                      </m:rPr>
                      <a:rPr lang="en-US" sz="3600" b="0" i="1" spc="-5" smtClean="0">
                        <a:latin typeface="Cambria Math" panose="02040503050406030204" pitchFamily="18" charset="0"/>
                      </a:rPr>
                      <m:t>a</m:t>
                    </m:r>
                    <m:r>
                      <a:rPr lang="en-US" sz="3600" b="0" i="1" spc="-5" smtClean="0">
                        <a:latin typeface="Cambria Math" panose="02040503050406030204" pitchFamily="18" charset="0"/>
                      </a:rPr>
                      <m:t> </m:t>
                    </m:r>
                    <m:r>
                      <a:rPr lang="en-US" sz="3600" b="0" i="1" spc="-5" smtClean="0">
                        <a:latin typeface="Cambria Math" panose="02040503050406030204" pitchFamily="18" charset="0"/>
                      </a:rPr>
                      <m:t>𝑏𝑖</m:t>
                    </m:r>
                    <m:r>
                      <a:rPr lang="en-US" sz="3600" b="0" i="1" spc="-5" smtClean="0">
                        <a:latin typeface="Cambria Math" panose="02040503050406030204" pitchFamily="18" charset="0"/>
                      </a:rPr>
                      <m:t>ế</m:t>
                    </m:r>
                    <m:r>
                      <m:rPr>
                        <m:sty m:val="p"/>
                      </m:rPr>
                      <a:rPr lang="en-US" sz="3600" b="0" i="1" spc="-5" smtClean="0">
                        <a:latin typeface="Cambria Math" panose="02040503050406030204" pitchFamily="18" charset="0"/>
                      </a:rPr>
                      <m:t>n</m:t>
                    </m:r>
                    <m:r>
                      <a:rPr lang="en-US" sz="3600" b="0" i="1" spc="-5" smtClean="0">
                        <a:latin typeface="Cambria Math" panose="02040503050406030204" pitchFamily="18" charset="0"/>
                      </a:rPr>
                      <m:t> đầ</m:t>
                    </m:r>
                    <m:r>
                      <m:rPr>
                        <m:sty m:val="p"/>
                      </m:rPr>
                      <a:rPr lang="en-US" sz="3600" b="0" i="1" spc="-5" smtClean="0">
                        <a:latin typeface="Cambria Math" panose="02040503050406030204" pitchFamily="18" charset="0"/>
                      </a:rPr>
                      <m:t>u</m:t>
                    </m:r>
                    <m:r>
                      <a:rPr lang="en-US" sz="3600" b="0" i="1" spc="-5" smtClean="0">
                        <a:latin typeface="Cambria Math" panose="02040503050406030204" pitchFamily="18" charset="0"/>
                      </a:rPr>
                      <m:t> </m:t>
                    </m:r>
                    <m:r>
                      <a:rPr lang="en-US" sz="3600" b="0" i="1" spc="-5" smtClean="0">
                        <a:latin typeface="Cambria Math" panose="02040503050406030204" pitchFamily="18" charset="0"/>
                      </a:rPr>
                      <m:t>𝑣</m:t>
                    </m:r>
                    <m:r>
                      <a:rPr lang="en-US" sz="3600" b="0" i="1" spc="-5" smtClean="0">
                        <a:latin typeface="Cambria Math" panose="02040503050406030204" pitchFamily="18" charset="0"/>
                      </a:rPr>
                      <m:t>à</m:t>
                    </m:r>
                    <m:r>
                      <m:rPr>
                        <m:sty m:val="p"/>
                      </m:rPr>
                      <a:rPr lang="en-US" sz="3600" b="0" i="1" spc="-5" smtClean="0">
                        <a:latin typeface="Cambria Math" panose="02040503050406030204" pitchFamily="18" charset="0"/>
                      </a:rPr>
                      <m:t>o</m:t>
                    </m:r>
                  </m:oMath>
                </a14:m>
                <a:endParaRPr lang="en-US" sz="3600" b="0" spc="-5" dirty="0"/>
              </a:p>
              <a:p>
                <a:pPr marL="12065" marR="5080" algn="just">
                  <a:lnSpc>
                    <a:spcPct val="130000"/>
                  </a:lnSpc>
                </a:pPr>
                <a:r>
                  <a:rPr lang="vi-VN" sz="3600" spc="-5" dirty="0"/>
                  <a:t>						 </a:t>
                </a: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𝑖</m:t>
                        </m:r>
                      </m:sub>
                    </m:sSub>
                    <m:r>
                      <a:rPr lang="en-US" sz="3600" b="0" i="1" spc="-5" smtClean="0">
                        <a:latin typeface="Cambria Math" panose="02040503050406030204" pitchFamily="18" charset="0"/>
                      </a:rPr>
                      <m:t> −</m:t>
                    </m:r>
                    <m:r>
                      <a:rPr lang="en-US" sz="3600" b="0" i="1" spc="-5" smtClean="0">
                        <a:latin typeface="Cambria Math" panose="02040503050406030204" pitchFamily="18" charset="0"/>
                      </a:rPr>
                      <m:t>𝑏𝑖</m:t>
                    </m:r>
                    <m:r>
                      <a:rPr lang="en-US" sz="3600" b="0" i="1" spc="-5" smtClean="0">
                        <a:latin typeface="Cambria Math" panose="02040503050406030204" pitchFamily="18" charset="0"/>
                      </a:rPr>
                      <m:t>ế</m:t>
                    </m:r>
                    <m:r>
                      <m:rPr>
                        <m:sty m:val="p"/>
                      </m:rPr>
                      <a:rPr lang="en-US" sz="3600" b="0" i="1" spc="-5" smtClean="0">
                        <a:latin typeface="Cambria Math" panose="02040503050406030204" pitchFamily="18" charset="0"/>
                      </a:rPr>
                      <m:t>n</m:t>
                    </m:r>
                    <m:r>
                      <a:rPr lang="en-US" sz="3600" b="0" i="1" spc="-5" smtClean="0">
                        <a:latin typeface="Cambria Math" panose="02040503050406030204" pitchFamily="18" charset="0"/>
                      </a:rPr>
                      <m:t> đầ</m:t>
                    </m:r>
                    <m:r>
                      <m:rPr>
                        <m:sty m:val="p"/>
                      </m:rPr>
                      <a:rPr lang="en-US" sz="3600" b="0" i="1" spc="-5" smtClean="0">
                        <a:latin typeface="Cambria Math" panose="02040503050406030204" pitchFamily="18" charset="0"/>
                      </a:rPr>
                      <m:t>u</m:t>
                    </m:r>
                    <m:r>
                      <a:rPr lang="en-US" sz="3600" b="0" i="1" spc="-5" smtClean="0">
                        <a:latin typeface="Cambria Math" panose="02040503050406030204" pitchFamily="18" charset="0"/>
                      </a:rPr>
                      <m:t> </m:t>
                    </m:r>
                    <m:r>
                      <a:rPr lang="en-US" sz="3600" b="0" i="1" spc="-5" smtClean="0">
                        <a:latin typeface="Cambria Math" panose="02040503050406030204" pitchFamily="18" charset="0"/>
                      </a:rPr>
                      <m:t>𝑣</m:t>
                    </m:r>
                    <m:r>
                      <a:rPr lang="en-US" sz="3600" b="0" i="1" spc="-5" smtClean="0">
                        <a:latin typeface="Cambria Math" panose="02040503050406030204" pitchFamily="18" charset="0"/>
                      </a:rPr>
                      <m:t>à</m:t>
                    </m:r>
                    <m:r>
                      <m:rPr>
                        <m:sty m:val="p"/>
                      </m:rPr>
                      <a:rPr lang="en-US" sz="3600" b="0" i="1" spc="-5" smtClean="0">
                        <a:latin typeface="Cambria Math" panose="02040503050406030204" pitchFamily="18" charset="0"/>
                      </a:rPr>
                      <m:t>o</m:t>
                    </m:r>
                  </m:oMath>
                </a14:m>
                <a:endParaRPr lang="vi-VN" sz="3600" spc="-5" dirty="0"/>
              </a:p>
              <a:p>
                <a:pPr marL="12065" marR="5080" algn="just">
                  <a:lnSpc>
                    <a:spcPct val="130000"/>
                  </a:lnSpc>
                </a:pPr>
                <a:r>
                  <a:rPr lang="vi-VN" sz="3600" spc="-5" dirty="0"/>
                  <a:t>						</a:t>
                </a:r>
                <a14:m>
                  <m:oMath xmlns:m="http://schemas.openxmlformats.org/officeDocument/2006/math">
                    <m:r>
                      <a:rPr lang="en-US" sz="3600" b="0" i="1" spc="-5" smtClean="0">
                        <a:latin typeface="Cambria Math" panose="02040503050406030204" pitchFamily="18" charset="0"/>
                      </a:rPr>
                      <m:t>𝑏</m:t>
                    </m:r>
                    <m:r>
                      <a:rPr lang="en-US" sz="3600" b="0" i="1" spc="-5" smtClean="0">
                        <a:latin typeface="Cambria Math" panose="02040503050406030204" pitchFamily="18" charset="0"/>
                      </a:rPr>
                      <m:t> −</m:t>
                    </m:r>
                    <m:r>
                      <a:rPr lang="en-US" sz="3600" b="0" i="1" spc="-5" smtClean="0">
                        <a:latin typeface="Cambria Math" panose="02040503050406030204" pitchFamily="18" charset="0"/>
                      </a:rPr>
                      <m:t>h</m:t>
                    </m:r>
                    <m:r>
                      <a:rPr lang="en-US" sz="3600" b="0" i="1" spc="-5" smtClean="0">
                        <a:latin typeface="Cambria Math" panose="02040503050406030204" pitchFamily="18" charset="0"/>
                      </a:rPr>
                      <m:t>ệ </m:t>
                    </m:r>
                    <m:r>
                      <a:rPr lang="en-US" sz="3600" b="0" i="1" spc="-5" smtClean="0">
                        <a:latin typeface="Cambria Math" panose="02040503050406030204" pitchFamily="18" charset="0"/>
                      </a:rPr>
                      <m:t>𝑠</m:t>
                    </m:r>
                    <m:r>
                      <a:rPr lang="en-US" sz="3600" b="0" i="1" spc="-5" smtClean="0">
                        <a:latin typeface="Cambria Math" panose="02040503050406030204" pitchFamily="18" charset="0"/>
                      </a:rPr>
                      <m:t>ố (</m:t>
                    </m:r>
                    <m:r>
                      <a:rPr lang="en-US" sz="3600" b="0" i="1" spc="-5" smtClean="0">
                        <a:latin typeface="Cambria Math" panose="02040503050406030204" pitchFamily="18" charset="0"/>
                      </a:rPr>
                      <m:t>𝑔𝑖</m:t>
                    </m:r>
                    <m:r>
                      <a:rPr lang="en-US" sz="3600" b="0" i="1" spc="-5" smtClean="0">
                        <a:latin typeface="Cambria Math" panose="02040503050406030204" pitchFamily="18" charset="0"/>
                      </a:rPr>
                      <m:t>á </m:t>
                    </m:r>
                    <m:r>
                      <a:rPr lang="en-US" sz="3600" b="0" i="1" spc="-5" smtClean="0">
                        <a:latin typeface="Cambria Math" panose="02040503050406030204" pitchFamily="18" charset="0"/>
                      </a:rPr>
                      <m:t>𝑡𝑟</m:t>
                    </m:r>
                    <m:r>
                      <a:rPr lang="en-US" sz="3600" b="0" i="1" spc="-5" smtClean="0">
                        <a:latin typeface="Cambria Math" panose="02040503050406030204" pitchFamily="18" charset="0"/>
                      </a:rPr>
                      <m:t>ị </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ưỡ</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m:t>
                    </m:r>
                  </m:oMath>
                </a14:m>
                <a:endParaRPr lang="vi-VN" sz="3600" spc="-5" dirty="0"/>
              </a:p>
            </p:txBody>
          </p:sp>
        </mc:Choice>
        <mc:Fallback xmlns="">
          <p:sp>
            <p:nvSpPr>
              <p:cNvPr id="10" name="object 20">
                <a:extLst>
                  <a:ext uri="{FF2B5EF4-FFF2-40B4-BE49-F238E27FC236}">
                    <a16:creationId xmlns:a16="http://schemas.microsoft.com/office/drawing/2014/main" id="{4FC9685B-B900-2D65-01DE-32F67B864C00}"/>
                  </a:ext>
                </a:extLst>
              </p:cNvPr>
              <p:cNvSpPr txBox="1">
                <a:spLocks noRot="1" noChangeAspect="1" noMove="1" noResize="1" noEditPoints="1" noAdjustHandles="1" noChangeArrowheads="1" noChangeShapeType="1" noTextEdit="1"/>
              </p:cNvSpPr>
              <p:nvPr/>
            </p:nvSpPr>
            <p:spPr>
              <a:xfrm>
                <a:off x="720135" y="2451484"/>
                <a:ext cx="9190300" cy="7870873"/>
              </a:xfrm>
              <a:prstGeom prst="rect">
                <a:avLst/>
              </a:prstGeom>
              <a:blipFill>
                <a:blip r:embed="rId2"/>
                <a:stretch>
                  <a:fillRect l="-2621" t="-161" r="-2897" b="-1932"/>
                </a:stretch>
              </a:blipFill>
            </p:spPr>
            <p:txBody>
              <a:bodyPr/>
              <a:lstStyle/>
              <a:p>
                <a:r>
                  <a:rPr lang="en-VN">
                    <a:noFill/>
                  </a:rPr>
                  <a:t> </a:t>
                </a:r>
              </a:p>
            </p:txBody>
          </p:sp>
        </mc:Fallback>
      </mc:AlternateContent>
      <p:pic>
        <p:nvPicPr>
          <p:cNvPr id="16386" name="Picture 2" descr="Step by Step Working of the artificial Neural Network ">
            <a:extLst>
              <a:ext uri="{FF2B5EF4-FFF2-40B4-BE49-F238E27FC236}">
                <a16:creationId xmlns:a16="http://schemas.microsoft.com/office/drawing/2014/main" id="{75C72A43-2DB8-F9E4-91A1-5E7240117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435" y="2451484"/>
            <a:ext cx="9090920" cy="495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7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Nguyên</a:t>
            </a:r>
            <a:r>
              <a:rPr lang="en-US" sz="4400" spc="-5" dirty="0">
                <a:cs typeface="Source Sans Pro Light"/>
              </a:rPr>
              <a:t> </a:t>
            </a:r>
            <a:r>
              <a:rPr lang="en-US" sz="4400" spc="-5" dirty="0" err="1">
                <a:cs typeface="Source Sans Pro Light"/>
              </a:rPr>
              <a:t>lý</a:t>
            </a:r>
            <a:r>
              <a:rPr lang="en-US" sz="4400" spc="-5" dirty="0">
                <a:cs typeface="Source Sans Pro Light"/>
              </a:rPr>
              <a:t> </a:t>
            </a:r>
            <a:r>
              <a:rPr lang="en-US" sz="4400" spc="-5" dirty="0" err="1">
                <a:cs typeface="Source Sans Pro Light"/>
              </a:rPr>
              <a:t>hoạt</a:t>
            </a:r>
            <a:r>
              <a:rPr lang="en-US" sz="4400" spc="-5" dirty="0">
                <a:cs typeface="Source Sans Pro Light"/>
              </a:rPr>
              <a:t> </a:t>
            </a:r>
            <a:r>
              <a:rPr lang="en-US" sz="4400" spc="-5" dirty="0" err="1">
                <a:cs typeface="Source Sans Pro Light"/>
              </a:rPr>
              <a:t>động</a:t>
            </a:r>
            <a:r>
              <a:rPr lang="en-US" sz="4400" spc="-5" dirty="0">
                <a:cs typeface="Source Sans Pro Light"/>
              </a:rPr>
              <a:t> </a:t>
            </a:r>
            <a:r>
              <a:rPr lang="en-US" sz="4400" spc="-5" dirty="0" err="1">
                <a:cs typeface="Source Sans Pro Light"/>
              </a:rPr>
              <a:t>của</a:t>
            </a:r>
            <a:r>
              <a:rPr lang="en-US" sz="4400" spc="-5" dirty="0">
                <a:cs typeface="Source Sans Pro Light"/>
              </a:rPr>
              <a:t> ANN</a:t>
            </a:r>
            <a:endParaRPr lang="vi-VN" sz="4400" spc="-5" dirty="0">
              <a:cs typeface="Source Sans Pro Light"/>
            </a:endParaRPr>
          </a:p>
        </p:txBody>
      </p:sp>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9190300" cy="3549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B3.2. Một hàm kích hoạt được sử dụng cho phương trình tuyến tính z như sigmoid(x) hoặc tanh(x) tuỳ thuộc vào dữ liệu đầu vào, trước khi chuyển sang lớp tiếp theo.</a:t>
            </a:r>
          </a:p>
        </p:txBody>
      </p:sp>
      <p:pic>
        <p:nvPicPr>
          <p:cNvPr id="16386" name="Picture 2" descr="Step by Step Working of the artificial Neural Network ">
            <a:extLst>
              <a:ext uri="{FF2B5EF4-FFF2-40B4-BE49-F238E27FC236}">
                <a16:creationId xmlns:a16="http://schemas.microsoft.com/office/drawing/2014/main" id="{75C72A43-2DB8-F9E4-91A1-5E7240117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0435" y="2451484"/>
            <a:ext cx="9090920" cy="495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40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Nguyên</a:t>
            </a:r>
            <a:r>
              <a:rPr lang="en-US" sz="4400" spc="-5" dirty="0">
                <a:cs typeface="Source Sans Pro Light"/>
              </a:rPr>
              <a:t> </a:t>
            </a:r>
            <a:r>
              <a:rPr lang="en-US" sz="4400" spc="-5" dirty="0" err="1">
                <a:cs typeface="Source Sans Pro Light"/>
              </a:rPr>
              <a:t>lý</a:t>
            </a:r>
            <a:r>
              <a:rPr lang="en-US" sz="4400" spc="-5" dirty="0">
                <a:cs typeface="Source Sans Pro Light"/>
              </a:rPr>
              <a:t> </a:t>
            </a:r>
            <a:r>
              <a:rPr lang="en-US" sz="4400" spc="-5" dirty="0" err="1">
                <a:cs typeface="Source Sans Pro Light"/>
              </a:rPr>
              <a:t>hoạt</a:t>
            </a:r>
            <a:r>
              <a:rPr lang="en-US" sz="4400" spc="-5" dirty="0">
                <a:cs typeface="Source Sans Pro Light"/>
              </a:rPr>
              <a:t> </a:t>
            </a:r>
            <a:r>
              <a:rPr lang="en-US" sz="4400" spc="-5" dirty="0" err="1">
                <a:cs typeface="Source Sans Pro Light"/>
              </a:rPr>
              <a:t>động</a:t>
            </a:r>
            <a:r>
              <a:rPr lang="en-US" sz="4400" spc="-5" dirty="0">
                <a:cs typeface="Source Sans Pro Light"/>
              </a:rPr>
              <a:t> </a:t>
            </a:r>
            <a:r>
              <a:rPr lang="en-US" sz="4400" spc="-5" dirty="0" err="1">
                <a:cs typeface="Source Sans Pro Light"/>
              </a:rPr>
              <a:t>của</a:t>
            </a:r>
            <a:r>
              <a:rPr lang="en-US" sz="4400" spc="-5" dirty="0">
                <a:cs typeface="Source Sans Pro Light"/>
              </a:rPr>
              <a:t> ANN</a:t>
            </a:r>
            <a:endParaRPr lang="vi-VN" sz="4400" spc="-5" dirty="0">
              <a:cs typeface="Source Sans Pro Light"/>
            </a:endParaRPr>
          </a:p>
        </p:txBody>
      </p:sp>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8937421" cy="571040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B4. </a:t>
            </a:r>
            <a:r>
              <a:rPr lang="vi-VN" sz="3600" spc="-5" dirty="0">
                <a:latin typeface="Be Vietnam Pro" pitchFamily="2" charset="77"/>
              </a:rPr>
              <a:t>S</a:t>
            </a:r>
            <a:r>
              <a:rPr lang="en-US" sz="3600" b="0" i="0" dirty="0">
                <a:solidFill>
                  <a:srgbClr val="3C4043"/>
                </a:solidFill>
                <a:effectLst/>
                <a:latin typeface="Be Vietnam Pro" pitchFamily="2" charset="77"/>
              </a:rPr>
              <a:t>au </a:t>
            </a:r>
            <a:r>
              <a:rPr lang="en-US" sz="3600" b="0" i="0" dirty="0" err="1">
                <a:solidFill>
                  <a:srgbClr val="3C4043"/>
                </a:solidFill>
                <a:effectLst/>
                <a:latin typeface="Be Vietnam Pro" pitchFamily="2" charset="77"/>
              </a:rPr>
              <a:t>khi</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tính</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toán</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hàm</a:t>
            </a:r>
            <a:r>
              <a:rPr lang="en-US" sz="3600" b="0" i="0" dirty="0">
                <a:solidFill>
                  <a:srgbClr val="3C4043"/>
                </a:solidFill>
                <a:effectLst/>
                <a:latin typeface="Be Vietnam Pro" pitchFamily="2" charset="77"/>
              </a:rPr>
              <a:t> z </a:t>
            </a:r>
            <a:r>
              <a:rPr lang="en-US" sz="3600" b="0" i="0" dirty="0" err="1">
                <a:solidFill>
                  <a:srgbClr val="3C4043"/>
                </a:solidFill>
                <a:effectLst/>
                <a:latin typeface="Be Vietnam Pro" pitchFamily="2" charset="77"/>
              </a:rPr>
              <a:t>trong</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từng</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lớp</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ẩn</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chúng</a:t>
            </a:r>
            <a:r>
              <a:rPr lang="en-US" sz="3600" b="0" i="0" dirty="0">
                <a:solidFill>
                  <a:srgbClr val="3C4043"/>
                </a:solidFill>
                <a:effectLst/>
                <a:latin typeface="Be Vietnam Pro" pitchFamily="2" charset="77"/>
              </a:rPr>
              <a:t> ta </a:t>
            </a:r>
            <a:r>
              <a:rPr lang="en-US" sz="3600" b="0" i="0" dirty="0" err="1">
                <a:solidFill>
                  <a:srgbClr val="3C4043"/>
                </a:solidFill>
                <a:effectLst/>
                <a:latin typeface="Be Vietnam Pro" pitchFamily="2" charset="77"/>
              </a:rPr>
              <a:t>chuyển</a:t>
            </a:r>
            <a:r>
              <a:rPr lang="en-US" sz="3600" b="0" i="0" dirty="0">
                <a:solidFill>
                  <a:srgbClr val="3C4043"/>
                </a:solidFill>
                <a:effectLst/>
                <a:latin typeface="Be Vietnam Pro" pitchFamily="2" charset="77"/>
              </a:rPr>
              <a:t> sang </a:t>
            </a:r>
            <a:r>
              <a:rPr lang="en-US" sz="3600" b="0" i="0" dirty="0" err="1">
                <a:solidFill>
                  <a:srgbClr val="3C4043"/>
                </a:solidFill>
                <a:effectLst/>
                <a:latin typeface="Be Vietnam Pro" pitchFamily="2" charset="77"/>
              </a:rPr>
              <a:t>lớp</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cuối</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cùng</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lớp</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đầu</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ra</a:t>
            </a:r>
            <a:r>
              <a:rPr lang="en-US" sz="3600" b="0" i="0" dirty="0">
                <a:solidFill>
                  <a:srgbClr val="3C4043"/>
                </a:solidFill>
                <a:effectLst/>
                <a:latin typeface="Be Vietnam Pro" pitchFamily="2" charset="77"/>
              </a:rPr>
              <a:t>).</a:t>
            </a:r>
          </a:p>
          <a:p>
            <a:pPr marL="583565" marR="5080" indent="-571500" algn="just">
              <a:lnSpc>
                <a:spcPct val="130000"/>
              </a:lnSpc>
              <a:buFont typeface="Wingdings" panose="05000000000000000000" pitchFamily="2" charset="2"/>
              <a:buChar char="§"/>
            </a:pPr>
            <a:r>
              <a:rPr lang="en-US" sz="3600" spc="-5" dirty="0">
                <a:solidFill>
                  <a:srgbClr val="3C4043"/>
                </a:solidFill>
                <a:latin typeface="Be Vietnam Pro" pitchFamily="2" charset="77"/>
              </a:rPr>
              <a:t>B5. </a:t>
            </a:r>
            <a:r>
              <a:rPr lang="vi-VN" sz="3600" spc="-5" dirty="0">
                <a:solidFill>
                  <a:srgbClr val="3C4043"/>
                </a:solidFill>
                <a:latin typeface="Be Vietnam Pro" pitchFamily="2" charset="77"/>
              </a:rPr>
              <a:t>Sau khi nhận được dự đoán từ lớp đầu ra, giá trị sai số (sự khác biệt giữa đầu ra thực tế và đầu ra dự đoán) sẽ được tính toán để đánh giá hiệu quả của mô hình.</a:t>
            </a:r>
          </a:p>
        </p:txBody>
      </p:sp>
      <p:pic>
        <p:nvPicPr>
          <p:cNvPr id="16386" name="Picture 2" descr="Step by Step Working of the artificial Neural Network ">
            <a:extLst>
              <a:ext uri="{FF2B5EF4-FFF2-40B4-BE49-F238E27FC236}">
                <a16:creationId xmlns:a16="http://schemas.microsoft.com/office/drawing/2014/main" id="{75C72A43-2DB8-F9E4-91A1-5E7240117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9956" y="2451484"/>
            <a:ext cx="9090920" cy="49526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6E1143-04BD-8D33-E1AB-EBF401274BF2}"/>
              </a:ext>
            </a:extLst>
          </p:cNvPr>
          <p:cNvSpPr txBox="1"/>
          <p:nvPr/>
        </p:nvSpPr>
        <p:spPr>
          <a:xfrm>
            <a:off x="717224" y="8241916"/>
            <a:ext cx="17243221" cy="2188933"/>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vi-VN" sz="3600" spc="-5" dirty="0">
                <a:solidFill>
                  <a:srgbClr val="3C4043"/>
                </a:solidFill>
                <a:latin typeface="Be Vietnam Pro" pitchFamily="2" charset="77"/>
              </a:rPr>
              <a:t>Nếu giá trị sai số lớn, trọng số của kết nối giữa các nơ-ron được điều chỉnh để giảm sai số giữa đầu ra dự đoán và đầu ra thực tế thông qua thuật toán lan truyền ngược (backpropagation).</a:t>
            </a:r>
            <a:endParaRPr lang="vi-VN" sz="3600" spc="-5" dirty="0">
              <a:latin typeface="Be Vietnam Pro" pitchFamily="2" charset="77"/>
            </a:endParaRPr>
          </a:p>
        </p:txBody>
      </p:sp>
    </p:spTree>
    <p:extLst>
      <p:ext uri="{BB962C8B-B14F-4D97-AF65-F5344CB8AC3E}">
        <p14:creationId xmlns:p14="http://schemas.microsoft.com/office/powerpoint/2010/main" val="3369147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38139" y="2179925"/>
                <a:ext cx="11815017" cy="403693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cs typeface="Source Sans Pro Light"/>
                  </a:rPr>
                  <a:t>Một nơ ron có 2 đầu vào </a:t>
                </a:r>
                <a14:m>
                  <m:oMath xmlns:m="http://schemas.openxmlformats.org/officeDocument/2006/math">
                    <m:sSub>
                      <m:sSubPr>
                        <m:ctrlPr>
                          <a:rPr lang="vi-VN" sz="360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oMath>
                </a14:m>
                <a:r>
                  <a:rPr lang="vi-VN" sz="3600" spc="-5" dirty="0">
                    <a:cs typeface="Source Sans Pro Light"/>
                  </a:rPr>
                  <a:t>,</a:t>
                </a:r>
                <a:r>
                  <a:rPr lang="vi-VN" sz="3600" spc="-5" dirty="0"/>
                  <a:t> </a:t>
                </a:r>
                <a14:m>
                  <m:oMath xmlns:m="http://schemas.openxmlformats.org/officeDocument/2006/math">
                    <m:sSub>
                      <m:sSubPr>
                        <m:ctrlPr>
                          <a:rPr lang="vi-VN" sz="3600" i="1" spc="-5">
                            <a:latin typeface="Cambria Math" panose="02040503050406030204" pitchFamily="18" charset="0"/>
                          </a:rPr>
                        </m:ctrlPr>
                      </m:sSubPr>
                      <m:e>
                        <m:r>
                          <a:rPr lang="en-US" sz="3600" i="1" spc="-5">
                            <a:latin typeface="Cambria Math" panose="02040503050406030204" pitchFamily="18" charset="0"/>
                          </a:rPr>
                          <m:t>𝑥</m:t>
                        </m:r>
                      </m:e>
                      <m:sub>
                        <m:r>
                          <a:rPr lang="en-US" sz="3600" b="0" i="1" spc="-5" smtClean="0">
                            <a:latin typeface="Cambria Math" panose="02040503050406030204" pitchFamily="18" charset="0"/>
                          </a:rPr>
                          <m:t>2</m:t>
                        </m:r>
                      </m:sub>
                    </m:sSub>
                  </m:oMath>
                </a14:m>
                <a:r>
                  <a:rPr lang="vi-VN" sz="3600" spc="-5" dirty="0">
                    <a:cs typeface="Source Sans Pro Light"/>
                  </a:rPr>
                  <a:t> và một đầu ra y. Mỗi đầu vào có trọng số </a:t>
                </a:r>
                <a14:m>
                  <m:oMath xmlns:m="http://schemas.openxmlformats.org/officeDocument/2006/math">
                    <m:r>
                      <a:rPr lang="en-US" sz="3600" b="0" i="1" spc="-5" smtClean="0">
                        <a:latin typeface="Cambria Math" panose="02040503050406030204" pitchFamily="18" charset="0"/>
                        <a:cs typeface="Source Sans Pro Light"/>
                      </a:rPr>
                      <m:t>𝑤</m:t>
                    </m:r>
                  </m:oMath>
                </a14:m>
                <a:r>
                  <a:rPr lang="vi-VN" sz="3600" spc="-5" dirty="0">
                    <a:cs typeface="Source Sans Pro Light"/>
                  </a:rPr>
                  <a:t> hàm đầu ra </a:t>
                </a:r>
                <a14:m>
                  <m:oMath xmlns:m="http://schemas.openxmlformats.org/officeDocument/2006/math">
                    <m:r>
                      <a:rPr lang="en-US" sz="3600" b="0" i="1" spc="-5" smtClean="0">
                        <a:latin typeface="Cambria Math" panose="02040503050406030204" pitchFamily="18" charset="0"/>
                      </a:rPr>
                      <m:t>𝑓</m:t>
                    </m:r>
                  </m:oMath>
                </a14:m>
                <a:r>
                  <a:rPr lang="vi-VN" sz="3600" spc="-5" dirty="0">
                    <a:cs typeface="Source Sans Pro Light"/>
                  </a:rPr>
                  <a:t> được xác định như sau:</a:t>
                </a:r>
              </a:p>
              <a:p>
                <a:pPr marL="1040765" marR="5080" lvl="1" indent="-571500" algn="just">
                  <a:lnSpc>
                    <a:spcPct val="130000"/>
                  </a:lnSpc>
                  <a:buClr>
                    <a:srgbClr val="FF0000"/>
                  </a:buClr>
                  <a:buSzPct val="200000"/>
                  <a:buFont typeface="Wingdings" panose="05000000000000000000" pitchFamily="2" charset="2"/>
                  <a:buChar char="§"/>
                </a:pPr>
                <a14:m>
                  <m:oMath xmlns:m="http://schemas.openxmlformats.org/officeDocument/2006/math">
                    <m:sSub>
                      <m:sSubPr>
                        <m:ctrlPr>
                          <a:rPr lang="vi-VN" sz="3200" i="1" spc="-5" smtClean="0">
                            <a:latin typeface="Cambria Math" panose="02040503050406030204" pitchFamily="18" charset="0"/>
                          </a:rPr>
                        </m:ctrlPr>
                      </m:sSubPr>
                      <m:e>
                        <m:r>
                          <a:rPr lang="en-US" sz="3200" b="0" i="1" spc="-5" smtClean="0">
                            <a:latin typeface="Cambria Math" panose="02040503050406030204" pitchFamily="18" charset="0"/>
                          </a:rPr>
                          <m:t>𝑥</m:t>
                        </m:r>
                      </m:e>
                      <m:sub>
                        <m:r>
                          <a:rPr lang="en-US" sz="3200" b="0" i="1" spc="-5" smtClean="0">
                            <a:latin typeface="Cambria Math" panose="02040503050406030204" pitchFamily="18" charset="0"/>
                          </a:rPr>
                          <m:t>1</m:t>
                        </m:r>
                      </m:sub>
                    </m:sSub>
                    <m:r>
                      <a:rPr lang="vi-VN" sz="3200" i="1" spc="-5" smtClean="0">
                        <a:latin typeface="Cambria Math" panose="02040503050406030204" pitchFamily="18" charset="0"/>
                        <a:ea typeface="Cambria Math" panose="02040503050406030204" pitchFamily="18" charset="0"/>
                      </a:rPr>
                      <m:t>→</m:t>
                    </m:r>
                    <m:sSub>
                      <m:sSubPr>
                        <m:ctrlPr>
                          <a:rPr lang="vi-VN" sz="320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en-US" sz="3200" b="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1</m:t>
                        </m:r>
                      </m:sub>
                    </m:sSub>
                  </m:oMath>
                </a14:m>
                <a:r>
                  <a:rPr lang="en-US" sz="3200" b="0" spc="-5" dirty="0">
                    <a:ea typeface="Cambria Math" panose="02040503050406030204" pitchFamily="18" charset="0"/>
                  </a:rPr>
                  <a:t>,</a:t>
                </a:r>
                <a14:m>
                  <m:oMath xmlns:m="http://schemas.openxmlformats.org/officeDocument/2006/math">
                    <m:sSub>
                      <m:sSubPr>
                        <m:ctrlPr>
                          <a:rPr lang="vi-VN" sz="3200" i="1" spc="-5" smtClean="0">
                            <a:latin typeface="Cambria Math" panose="02040503050406030204" pitchFamily="18" charset="0"/>
                          </a:rPr>
                        </m:ctrlPr>
                      </m:sSubPr>
                      <m:e>
                        <m:r>
                          <a:rPr lang="en-US" sz="3200" b="0" i="1" spc="-5" smtClean="0">
                            <a:latin typeface="Cambria Math" panose="02040503050406030204" pitchFamily="18" charset="0"/>
                          </a:rPr>
                          <m:t>𝑥</m:t>
                        </m:r>
                      </m:e>
                      <m:sub>
                        <m:r>
                          <a:rPr lang="en-US" sz="3200" b="0" i="1" spc="-5" smtClean="0">
                            <a:latin typeface="Cambria Math" panose="02040503050406030204" pitchFamily="18" charset="0"/>
                          </a:rPr>
                          <m:t>2</m:t>
                        </m:r>
                      </m:sub>
                    </m:sSub>
                    <m:r>
                      <a:rPr lang="vi-VN" sz="3200" i="1" spc="-5" smtClean="0">
                        <a:latin typeface="Cambria Math" panose="02040503050406030204" pitchFamily="18" charset="0"/>
                        <a:ea typeface="Cambria Math" panose="02040503050406030204" pitchFamily="18" charset="0"/>
                      </a:rPr>
                      <m:t>→</m:t>
                    </m:r>
                    <m:sSub>
                      <m:sSubPr>
                        <m:ctrlPr>
                          <a:rPr lang="vi-VN" sz="320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2</m:t>
                        </m:r>
                      </m:sub>
                    </m:sSub>
                    <m:r>
                      <a:rPr lang="en-US" sz="3200" b="0" i="1" spc="-5" smtClean="0">
                        <a:latin typeface="Cambria Math" panose="02040503050406030204" pitchFamily="18" charset="0"/>
                        <a:ea typeface="Cambria Math" panose="02040503050406030204" pitchFamily="18" charset="0"/>
                      </a:rPr>
                      <m:t>∗</m:t>
                    </m:r>
                    <m:sSub>
                      <m:sSubPr>
                        <m:ctrlPr>
                          <a:rPr lang="en-US" sz="3200" b="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2</m:t>
                        </m:r>
                      </m:sub>
                    </m:sSub>
                  </m:oMath>
                </a14:m>
                <a:endParaRPr lang="en-US" sz="3200" b="0" spc="-5" dirty="0">
                  <a:ea typeface="Cambria Math" panose="02040503050406030204" pitchFamily="18" charset="0"/>
                </a:endParaRPr>
              </a:p>
              <a:p>
                <a:pPr marL="1040765" marR="5080" lvl="1" indent="-571500" algn="just">
                  <a:lnSpc>
                    <a:spcPct val="130000"/>
                  </a:lnSpc>
                  <a:buClr>
                    <a:srgbClr val="92D050"/>
                  </a:buClr>
                  <a:buSzPct val="200000"/>
                  <a:buFont typeface="Wingdings" panose="05000000000000000000" pitchFamily="2" charset="2"/>
                  <a:buChar char="§"/>
                </a:pPr>
                <a14:m>
                  <m:oMath xmlns:m="http://schemas.openxmlformats.org/officeDocument/2006/math">
                    <m:sSub>
                      <m:sSubPr>
                        <m:ctrlPr>
                          <a:rPr lang="vi-VN" sz="320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en-US" sz="3200" b="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vi-VN" sz="3200" i="1" spc="-5">
                            <a:latin typeface="Cambria Math" panose="02040503050406030204" pitchFamily="18" charset="0"/>
                            <a:ea typeface="Cambria Math" panose="02040503050406030204" pitchFamily="18" charset="0"/>
                          </a:rPr>
                        </m:ctrlPr>
                      </m:sSubPr>
                      <m:e>
                        <m:r>
                          <a:rPr lang="en-US" sz="3200" i="1" spc="-5">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2</m:t>
                        </m:r>
                      </m:sub>
                    </m:sSub>
                    <m:r>
                      <a:rPr lang="en-US" sz="3200" i="1" spc="-5">
                        <a:latin typeface="Cambria Math" panose="02040503050406030204" pitchFamily="18" charset="0"/>
                        <a:ea typeface="Cambria Math" panose="02040503050406030204" pitchFamily="18" charset="0"/>
                      </a:rPr>
                      <m:t>∗</m:t>
                    </m:r>
                    <m:sSub>
                      <m:sSubPr>
                        <m:ctrlPr>
                          <a:rPr lang="en-US" sz="3200" i="1" spc="-5">
                            <a:latin typeface="Cambria Math" panose="02040503050406030204" pitchFamily="18" charset="0"/>
                            <a:ea typeface="Cambria Math" panose="02040503050406030204" pitchFamily="18" charset="0"/>
                          </a:rPr>
                        </m:ctrlPr>
                      </m:sSubPr>
                      <m:e>
                        <m:r>
                          <a:rPr lang="en-US" sz="3200" i="1" spc="-5">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2</m:t>
                        </m:r>
                      </m:sub>
                    </m:sSub>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oMath>
                </a14:m>
                <a:endParaRPr lang="vi-VN" sz="3200" spc="-5" dirty="0"/>
              </a:p>
              <a:p>
                <a:pPr marL="1040765" marR="5080" lvl="1" indent="-571500" algn="just">
                  <a:lnSpc>
                    <a:spcPct val="130000"/>
                  </a:lnSpc>
                  <a:buClr>
                    <a:srgbClr val="FFC000"/>
                  </a:buClr>
                  <a:buSzPct val="200000"/>
                  <a:buFont typeface="Wingdings" panose="05000000000000000000" pitchFamily="2" charset="2"/>
                  <a:buChar char="§"/>
                </a:pPr>
                <a14:m>
                  <m:oMath xmlns:m="http://schemas.openxmlformats.org/officeDocument/2006/math">
                    <m:sSub>
                      <m:sSubPr>
                        <m:ctrlPr>
                          <a:rPr lang="vi-VN" sz="320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𝑦</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en-US" sz="3200" b="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vi-VN" sz="3200" i="1" spc="-5">
                            <a:latin typeface="Cambria Math" panose="02040503050406030204" pitchFamily="18" charset="0"/>
                            <a:ea typeface="Cambria Math" panose="02040503050406030204" pitchFamily="18" charset="0"/>
                          </a:rPr>
                        </m:ctrlPr>
                      </m:sSubPr>
                      <m:e>
                        <m:r>
                          <a:rPr lang="en-US" sz="3200" i="1" spc="-5">
                            <a:latin typeface="Cambria Math" panose="02040503050406030204" pitchFamily="18" charset="0"/>
                            <a:ea typeface="Cambria Math" panose="02040503050406030204" pitchFamily="18" charset="0"/>
                          </a:rPr>
                          <m:t>𝑥</m:t>
                        </m:r>
                      </m:e>
                      <m:sub>
                        <m:r>
                          <a:rPr lang="en-US" sz="3200" i="1" spc="-5">
                            <a:latin typeface="Cambria Math" panose="02040503050406030204" pitchFamily="18" charset="0"/>
                            <a:ea typeface="Cambria Math" panose="02040503050406030204" pitchFamily="18" charset="0"/>
                          </a:rPr>
                          <m:t>2</m:t>
                        </m:r>
                      </m:sub>
                    </m:sSub>
                    <m:r>
                      <a:rPr lang="en-US" sz="3200" i="1" spc="-5">
                        <a:latin typeface="Cambria Math" panose="02040503050406030204" pitchFamily="18" charset="0"/>
                        <a:ea typeface="Cambria Math" panose="02040503050406030204" pitchFamily="18" charset="0"/>
                      </a:rPr>
                      <m:t>∗</m:t>
                    </m:r>
                    <m:sSub>
                      <m:sSubPr>
                        <m:ctrlPr>
                          <a:rPr lang="en-US" sz="3200" i="1" spc="-5">
                            <a:latin typeface="Cambria Math" panose="02040503050406030204" pitchFamily="18" charset="0"/>
                            <a:ea typeface="Cambria Math" panose="02040503050406030204" pitchFamily="18" charset="0"/>
                          </a:rPr>
                        </m:ctrlPr>
                      </m:sSubPr>
                      <m:e>
                        <m:r>
                          <a:rPr lang="en-US" sz="3200" i="1" spc="-5">
                            <a:latin typeface="Cambria Math" panose="02040503050406030204" pitchFamily="18" charset="0"/>
                            <a:ea typeface="Cambria Math" panose="02040503050406030204" pitchFamily="18" charset="0"/>
                          </a:rPr>
                          <m:t>𝑤</m:t>
                        </m:r>
                      </m:e>
                      <m:sub>
                        <m:r>
                          <a:rPr lang="en-US" sz="3200" i="1" spc="-5">
                            <a:latin typeface="Cambria Math" panose="02040503050406030204" pitchFamily="18" charset="0"/>
                            <a:ea typeface="Cambria Math" panose="02040503050406030204" pitchFamily="18" charset="0"/>
                          </a:rPr>
                          <m:t>2</m:t>
                        </m:r>
                      </m:sub>
                    </m:sSub>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oMath>
                </a14:m>
                <a:endParaRPr lang="vi-VN" sz="32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38139" y="2179925"/>
                <a:ext cx="11815017" cy="4036939"/>
              </a:xfrm>
              <a:prstGeom prst="rect">
                <a:avLst/>
              </a:prstGeom>
              <a:blipFill>
                <a:blip r:embed="rId3"/>
                <a:stretch>
                  <a:fillRect l="-2148" t="-627" r="-2256" b="-11912"/>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r>
              <a:rPr lang="en-US" sz="4400" spc="-5" dirty="0">
                <a:cs typeface="Source Sans Pro Light"/>
              </a:rPr>
              <a:t> </a:t>
            </a:r>
            <a:r>
              <a:rPr lang="en-US" sz="4400" spc="-5" dirty="0" err="1">
                <a:cs typeface="Source Sans Pro Light"/>
              </a:rPr>
              <a:t>không</a:t>
            </a:r>
            <a:r>
              <a:rPr lang="en-US" sz="4400" spc="-5" dirty="0">
                <a:cs typeface="Source Sans Pro Light"/>
              </a:rPr>
              <a:t> </a:t>
            </a:r>
            <a:r>
              <a:rPr lang="en-US" sz="4400" spc="-5" dirty="0" err="1">
                <a:cs typeface="Source Sans Pro Light"/>
              </a:rPr>
              <a:t>có</a:t>
            </a:r>
            <a:r>
              <a:rPr lang="en-US" sz="4400" spc="-5" dirty="0">
                <a:cs typeface="Source Sans Pro Light"/>
              </a:rPr>
              <a:t> </a:t>
            </a:r>
            <a:r>
              <a:rPr lang="en-US" sz="4400" spc="-5" dirty="0" err="1">
                <a:cs typeface="Source Sans Pro Light"/>
              </a:rPr>
              <a:t>lớp</a:t>
            </a:r>
            <a:r>
              <a:rPr lang="en-US" sz="4400" spc="-5" dirty="0">
                <a:cs typeface="Source Sans Pro Light"/>
              </a:rPr>
              <a:t> </a:t>
            </a:r>
            <a:r>
              <a:rPr lang="en-US" sz="4400" spc="-5" dirty="0" err="1">
                <a:cs typeface="Source Sans Pro Light"/>
              </a:rPr>
              <a:t>ẩn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64B7A641-7D91-2D10-51CD-A4F904A28C67}"/>
                  </a:ext>
                </a:extLst>
              </p:cNvPr>
              <p:cNvSpPr txBox="1"/>
              <p:nvPr/>
            </p:nvSpPr>
            <p:spPr>
              <a:xfrm>
                <a:off x="757565" y="6271108"/>
                <a:ext cx="12481392" cy="42698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Hàm kích hoạt được sử dụng để biến đầu vào không giới hạn thành đầu ra có dạng đẹp, có thể dự đoán được, thường được sử dụng là hàm sigmoid.</a:t>
                </a:r>
              </a:p>
              <a:p>
                <a:pPr marL="583565" marR="5080" indent="-571500" algn="just">
                  <a:lnSpc>
                    <a:spcPct val="130000"/>
                  </a:lnSpc>
                  <a:buFont typeface="Wingdings" panose="05000000000000000000" pitchFamily="2" charset="2"/>
                  <a:buChar char="§"/>
                </a:pPr>
                <a:r>
                  <a:rPr lang="en-VN" sz="3600" i="1" dirty="0"/>
                  <a:t>Hàm sigmoid cho ra các số trong phạm vi (0,1). Chúng ta có thể coi nó như là việc nén các số trong phạm vi -</a:t>
                </a:r>
                <a14:m>
                  <m:oMath xmlns:m="http://schemas.openxmlformats.org/officeDocument/2006/math">
                    <m:r>
                      <a:rPr lang="en-VN"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 đ</m:t>
                    </m:r>
                    <m:r>
                      <a:rPr lang="en-VN" sz="3600" b="0" i="1" smtClean="0">
                        <a:latin typeface="Cambria Math" panose="02040503050406030204" pitchFamily="18" charset="0"/>
                        <a:ea typeface="Cambria Math" panose="02040503050406030204" pitchFamily="18" charset="0"/>
                      </a:rPr>
                      <m:t>ế</m:t>
                    </m:r>
                    <m:r>
                      <a:rPr lang="en-VN"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 </m:t>
                    </m:r>
                    <m:r>
                      <a:rPr lang="en-VN" sz="3600" i="1" smtClean="0">
                        <a:latin typeface="Cambria Math" panose="02040503050406030204" pitchFamily="18" charset="0"/>
                        <a:ea typeface="Cambria Math" panose="02040503050406030204" pitchFamily="18" charset="0"/>
                      </a:rPr>
                      <m:t>∞</m:t>
                    </m:r>
                  </m:oMath>
                </a14:m>
                <a:r>
                  <a:rPr lang="en-VN" sz="3600" i="1" dirty="0"/>
                  <a:t> thành 0 đến 1</a:t>
                </a:r>
              </a:p>
            </p:txBody>
          </p:sp>
        </mc:Choice>
        <mc:Fallback xmlns="">
          <p:sp>
            <p:nvSpPr>
              <p:cNvPr id="6" name="object 20">
                <a:extLst>
                  <a:ext uri="{FF2B5EF4-FFF2-40B4-BE49-F238E27FC236}">
                    <a16:creationId xmlns:a16="http://schemas.microsoft.com/office/drawing/2014/main" id="{64B7A641-7D91-2D10-51CD-A4F904A28C67}"/>
                  </a:ext>
                </a:extLst>
              </p:cNvPr>
              <p:cNvSpPr txBox="1">
                <a:spLocks noRot="1" noChangeAspect="1" noMove="1" noResize="1" noEditPoints="1" noAdjustHandles="1" noChangeArrowheads="1" noChangeShapeType="1" noTextEdit="1"/>
              </p:cNvSpPr>
              <p:nvPr/>
            </p:nvSpPr>
            <p:spPr>
              <a:xfrm>
                <a:off x="757565" y="6271108"/>
                <a:ext cx="12481392" cy="4269887"/>
              </a:xfrm>
              <a:prstGeom prst="rect">
                <a:avLst/>
              </a:prstGeom>
              <a:blipFill>
                <a:blip r:embed="rId4"/>
                <a:stretch>
                  <a:fillRect l="-1931" t="-297" r="-2134" b="-5638"/>
                </a:stretch>
              </a:blipFill>
            </p:spPr>
            <p:txBody>
              <a:bodyPr/>
              <a:lstStyle/>
              <a:p>
                <a:r>
                  <a:rPr lang="en-VN">
                    <a:noFill/>
                  </a:rPr>
                  <a:t> </a:t>
                </a:r>
              </a:p>
            </p:txBody>
          </p:sp>
        </mc:Fallback>
      </mc:AlternateContent>
      <p:pic>
        <p:nvPicPr>
          <p:cNvPr id="8" name="Picture 7">
            <a:extLst>
              <a:ext uri="{FF2B5EF4-FFF2-40B4-BE49-F238E27FC236}">
                <a16:creationId xmlns:a16="http://schemas.microsoft.com/office/drawing/2014/main" id="{9D6BAF33-46D9-D375-9BF0-E05BEBF658E6}"/>
              </a:ext>
            </a:extLst>
          </p:cNvPr>
          <p:cNvPicPr>
            <a:picLocks noChangeAspect="1"/>
          </p:cNvPicPr>
          <p:nvPr/>
        </p:nvPicPr>
        <p:blipFill>
          <a:blip r:embed="rId5"/>
          <a:stretch>
            <a:fillRect/>
          </a:stretch>
        </p:blipFill>
        <p:spPr>
          <a:xfrm>
            <a:off x="12781756" y="2238120"/>
            <a:ext cx="6007079" cy="3166775"/>
          </a:xfrm>
          <a:prstGeom prst="rect">
            <a:avLst/>
          </a:prstGeom>
        </p:spPr>
      </p:pic>
      <p:pic>
        <p:nvPicPr>
          <p:cNvPr id="19460" name="Picture 4" descr="sigmoid">
            <a:extLst>
              <a:ext uri="{FF2B5EF4-FFF2-40B4-BE49-F238E27FC236}">
                <a16:creationId xmlns:a16="http://schemas.microsoft.com/office/drawing/2014/main" id="{5C0E3F6B-AD31-35E0-994B-790FF22E24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6556" y="6401808"/>
            <a:ext cx="6113846" cy="316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09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7F7F0B6-455F-ECEC-2DAD-C151552F0BC8}"/>
              </a:ext>
            </a:extLst>
          </p:cNvPr>
          <p:cNvGrpSpPr/>
          <p:nvPr/>
        </p:nvGrpSpPr>
        <p:grpSpPr>
          <a:xfrm>
            <a:off x="12781756" y="2238120"/>
            <a:ext cx="6007079" cy="3559644"/>
            <a:chOff x="12781756" y="2238120"/>
            <a:chExt cx="6007079" cy="3559644"/>
          </a:xfrm>
        </p:grpSpPr>
        <p:grpSp>
          <p:nvGrpSpPr>
            <p:cNvPr id="15" name="Group 14">
              <a:extLst>
                <a:ext uri="{FF2B5EF4-FFF2-40B4-BE49-F238E27FC236}">
                  <a16:creationId xmlns:a16="http://schemas.microsoft.com/office/drawing/2014/main" id="{BA62FAAD-EAAF-00C1-1F1E-AB507BCC973A}"/>
                </a:ext>
              </a:extLst>
            </p:cNvPr>
            <p:cNvGrpSpPr/>
            <p:nvPr/>
          </p:nvGrpSpPr>
          <p:grpSpPr>
            <a:xfrm>
              <a:off x="12781756" y="2238120"/>
              <a:ext cx="6007079" cy="3559644"/>
              <a:chOff x="12781756" y="2238120"/>
              <a:chExt cx="6007079" cy="3559644"/>
            </a:xfrm>
          </p:grpSpPr>
          <p:pic>
            <p:nvPicPr>
              <p:cNvPr id="8" name="Picture 7">
                <a:extLst>
                  <a:ext uri="{FF2B5EF4-FFF2-40B4-BE49-F238E27FC236}">
                    <a16:creationId xmlns:a16="http://schemas.microsoft.com/office/drawing/2014/main" id="{9D6BAF33-46D9-D375-9BF0-E05BEBF658E6}"/>
                  </a:ext>
                </a:extLst>
              </p:cNvPr>
              <p:cNvPicPr>
                <a:picLocks noChangeAspect="1"/>
              </p:cNvPicPr>
              <p:nvPr/>
            </p:nvPicPr>
            <p:blipFill>
              <a:blip r:embed="rId3"/>
              <a:stretch>
                <a:fillRect/>
              </a:stretch>
            </p:blipFill>
            <p:spPr>
              <a:xfrm>
                <a:off x="12781756" y="2238120"/>
                <a:ext cx="6007079" cy="3166775"/>
              </a:xfrm>
              <a:prstGeom prst="rect">
                <a:avLst/>
              </a:prstGeom>
            </p:spPr>
          </p:pic>
          <p:sp>
            <p:nvSpPr>
              <p:cNvPr id="12" name="TextBox 11">
                <a:extLst>
                  <a:ext uri="{FF2B5EF4-FFF2-40B4-BE49-F238E27FC236}">
                    <a16:creationId xmlns:a16="http://schemas.microsoft.com/office/drawing/2014/main" id="{1753C42A-E51E-2412-4C6E-7712B2D89BE6}"/>
                  </a:ext>
                </a:extLst>
              </p:cNvPr>
              <p:cNvSpPr txBox="1"/>
              <p:nvPr/>
            </p:nvSpPr>
            <p:spPr>
              <a:xfrm>
                <a:off x="14086671" y="4424530"/>
                <a:ext cx="272832" cy="369332"/>
              </a:xfrm>
              <a:prstGeom prst="rect">
                <a:avLst/>
              </a:prstGeom>
              <a:noFill/>
            </p:spPr>
            <p:txBody>
              <a:bodyPr wrap="none" rtlCol="0">
                <a:spAutoFit/>
              </a:bodyPr>
              <a:lstStyle/>
              <a:p>
                <a:r>
                  <a:rPr lang="en-VN" dirty="0"/>
                  <a:t>1</a:t>
                </a:r>
              </a:p>
            </p:txBody>
          </p:sp>
          <p:sp>
            <p:nvSpPr>
              <p:cNvPr id="13" name="TextBox 12">
                <a:extLst>
                  <a:ext uri="{FF2B5EF4-FFF2-40B4-BE49-F238E27FC236}">
                    <a16:creationId xmlns:a16="http://schemas.microsoft.com/office/drawing/2014/main" id="{B3EF9B3D-CC1D-9E1B-4805-5709B2F8FCD6}"/>
                  </a:ext>
                </a:extLst>
              </p:cNvPr>
              <p:cNvSpPr txBox="1"/>
              <p:nvPr/>
            </p:nvSpPr>
            <p:spPr>
              <a:xfrm>
                <a:off x="14019345" y="3298529"/>
                <a:ext cx="340158" cy="369332"/>
              </a:xfrm>
              <a:prstGeom prst="rect">
                <a:avLst/>
              </a:prstGeom>
              <a:noFill/>
            </p:spPr>
            <p:txBody>
              <a:bodyPr wrap="none" rtlCol="0">
                <a:spAutoFit/>
              </a:bodyPr>
              <a:lstStyle/>
              <a:p>
                <a:r>
                  <a:rPr lang="en-VN" dirty="0"/>
                  <a:t>0</a:t>
                </a:r>
              </a:p>
            </p:txBody>
          </p:sp>
          <p:sp>
            <p:nvSpPr>
              <p:cNvPr id="14" name="TextBox 13">
                <a:extLst>
                  <a:ext uri="{FF2B5EF4-FFF2-40B4-BE49-F238E27FC236}">
                    <a16:creationId xmlns:a16="http://schemas.microsoft.com/office/drawing/2014/main" id="{8A4770F6-6764-C80A-0268-94D3749FA7DB}"/>
                  </a:ext>
                </a:extLst>
              </p:cNvPr>
              <p:cNvSpPr txBox="1"/>
              <p:nvPr/>
            </p:nvSpPr>
            <p:spPr>
              <a:xfrm>
                <a:off x="14796859" y="5428432"/>
                <a:ext cx="348172" cy="369332"/>
              </a:xfrm>
              <a:prstGeom prst="rect">
                <a:avLst/>
              </a:prstGeom>
              <a:noFill/>
            </p:spPr>
            <p:txBody>
              <a:bodyPr wrap="none" rtlCol="0">
                <a:spAutoFit/>
              </a:bodyPr>
              <a:lstStyle/>
              <a:p>
                <a:r>
                  <a:rPr lang="en-VN" dirty="0"/>
                  <a:t>4</a:t>
                </a:r>
              </a:p>
            </p:txBody>
          </p:sp>
        </p:grpSp>
        <p:cxnSp>
          <p:nvCxnSpPr>
            <p:cNvPr id="9" name="Straight Connector 8">
              <a:extLst>
                <a:ext uri="{FF2B5EF4-FFF2-40B4-BE49-F238E27FC236}">
                  <a16:creationId xmlns:a16="http://schemas.microsoft.com/office/drawing/2014/main" id="{AE866F3C-FB53-9149-2736-5BE8A02407A4}"/>
                </a:ext>
              </a:extLst>
            </p:cNvPr>
            <p:cNvCxnSpPr>
              <a:cxnSpLocks/>
            </p:cNvCxnSpPr>
            <p:nvPr/>
          </p:nvCxnSpPr>
          <p:spPr>
            <a:xfrm flipV="1">
              <a:off x="15448756" y="4279900"/>
              <a:ext cx="533400" cy="86840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38140" y="2179925"/>
                <a:ext cx="11903938" cy="42698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cs typeface="Source Sans Pro Light"/>
                  </a:rPr>
                  <a:t>Xem </a:t>
                </a:r>
                <a:r>
                  <a:rPr lang="en-US" sz="3600" spc="-5" dirty="0" err="1">
                    <a:cs typeface="Source Sans Pro Light"/>
                  </a:rPr>
                  <a:t>xét</a:t>
                </a:r>
                <a:r>
                  <a:rPr lang="en-US" sz="3600" spc="-5" dirty="0">
                    <a:cs typeface="Source Sans Pro Light"/>
                  </a:rPr>
                  <a:t> </a:t>
                </a:r>
                <a:r>
                  <a:rPr lang="en-US" sz="3600" spc="-5" dirty="0" err="1">
                    <a:cs typeface="Source Sans Pro Light"/>
                  </a:rPr>
                  <a:t>ví</a:t>
                </a:r>
                <a:r>
                  <a:rPr lang="en-US" sz="3600" spc="-5" dirty="0">
                    <a:cs typeface="Source Sans Pro Light"/>
                  </a:rPr>
                  <a:t> </a:t>
                </a:r>
                <a:r>
                  <a:rPr lang="en-US" sz="3600" spc="-5" dirty="0" err="1">
                    <a:cs typeface="Source Sans Pro Light"/>
                  </a:rPr>
                  <a:t>dụ</a:t>
                </a:r>
                <a:r>
                  <a:rPr lang="en-US" sz="3600" spc="-5" dirty="0">
                    <a:cs typeface="Source Sans Pro Light"/>
                  </a:rPr>
                  <a:t> </a:t>
                </a:r>
                <a:r>
                  <a:rPr lang="en-US" sz="3600" spc="-5" dirty="0" err="1">
                    <a:cs typeface="Source Sans Pro Light"/>
                  </a:rPr>
                  <a:t>sau</a:t>
                </a:r>
                <a:r>
                  <a:rPr lang="en-US" sz="3600" spc="-5" dirty="0">
                    <a:cs typeface="Source Sans Pro Light"/>
                  </a:rPr>
                  <a:t>:</a:t>
                </a:r>
              </a:p>
              <a:p>
                <a:pPr marL="583565" marR="5080" indent="-571500" algn="just">
                  <a:lnSpc>
                    <a:spcPct val="130000"/>
                  </a:lnSpc>
                  <a:buFont typeface="Wingdings" panose="05000000000000000000" pitchFamily="2" charset="2"/>
                  <a:buChar char="§"/>
                </a:pPr>
                <a:r>
                  <a:rPr lang="vi-VN" sz="3600" spc="-5" dirty="0"/>
                  <a:t>Giả sử chúng ta có một nơron 2 đầu vào sử dụng hàm kích hoạt sigmoid và có các tham số sau:</a:t>
                </a:r>
              </a:p>
              <a:p>
                <a:pPr marL="583565" marR="5080" indent="-571500" algn="just">
                  <a:lnSpc>
                    <a:spcPct val="130000"/>
                  </a:lnSpc>
                  <a:buFont typeface="Wingdings" panose="05000000000000000000" pitchFamily="2" charset="2"/>
                  <a:buChar char="§"/>
                </a:pPr>
                <a14:m>
                  <m:oMath xmlns:m="http://schemas.openxmlformats.org/officeDocument/2006/math">
                    <m:r>
                      <a:rPr lang="en-US" sz="3600" b="1" i="1" spc="-5" smtClean="0">
                        <a:latin typeface="Cambria Math" panose="02040503050406030204" pitchFamily="18" charset="0"/>
                      </a:rPr>
                      <m:t>𝒘</m:t>
                    </m:r>
                    <m:r>
                      <a:rPr lang="en-US" sz="3600" b="1" i="1" spc="-5" smtClean="0">
                        <a:latin typeface="Cambria Math" panose="02040503050406030204" pitchFamily="18" charset="0"/>
                      </a:rPr>
                      <m:t>=</m:t>
                    </m:r>
                    <m:d>
                      <m:dPr>
                        <m:begChr m:val="["/>
                        <m:endChr m:val="]"/>
                        <m:ctrlPr>
                          <a:rPr lang="en-US" sz="3600" b="1" i="1" spc="-5" smtClean="0">
                            <a:latin typeface="Cambria Math" panose="02040503050406030204" pitchFamily="18" charset="0"/>
                          </a:rPr>
                        </m:ctrlPr>
                      </m:dPr>
                      <m:e>
                        <m:r>
                          <a:rPr lang="en-US" sz="3600" b="1" i="1" spc="-5" smtClean="0">
                            <a:latin typeface="Cambria Math" panose="02040503050406030204" pitchFamily="18" charset="0"/>
                          </a:rPr>
                          <m:t>𝟎</m:t>
                        </m:r>
                        <m:r>
                          <a:rPr lang="en-US" sz="3600" b="1" i="1" spc="-5" smtClean="0">
                            <a:latin typeface="Cambria Math" panose="02040503050406030204" pitchFamily="18" charset="0"/>
                          </a:rPr>
                          <m:t>,</m:t>
                        </m:r>
                        <m:r>
                          <a:rPr lang="en-US" sz="3600" b="1" i="1" spc="-5" smtClean="0">
                            <a:latin typeface="Cambria Math" panose="02040503050406030204" pitchFamily="18" charset="0"/>
                          </a:rPr>
                          <m:t>𝟏</m:t>
                        </m:r>
                      </m:e>
                    </m:d>
                    <m:r>
                      <a:rPr lang="en-US" sz="3600" b="0" i="1" spc="-5" smtClean="0">
                        <a:latin typeface="Cambria Math" panose="02040503050406030204" pitchFamily="18" charset="0"/>
                      </a:rPr>
                      <m:t>, </m:t>
                    </m:r>
                    <m:r>
                      <a:rPr lang="en-US" sz="3600" b="0" i="1" spc="-5" smtClean="0">
                        <a:latin typeface="Cambria Math" panose="02040503050406030204" pitchFamily="18" charset="0"/>
                      </a:rPr>
                      <m:t>𝑏</m:t>
                    </m:r>
                    <m:r>
                      <a:rPr lang="en-US" sz="3600" b="0" i="1" spc="-5" smtClean="0">
                        <a:latin typeface="Cambria Math" panose="02040503050406030204" pitchFamily="18" charset="0"/>
                      </a:rPr>
                      <m:t>=4, </m:t>
                    </m:r>
                    <m:r>
                      <a:rPr lang="en-US" sz="3600" b="0" i="1" spc="-5" smtClean="0">
                        <a:latin typeface="Cambria Math" panose="02040503050406030204" pitchFamily="18" charset="0"/>
                      </a:rPr>
                      <m:t>𝑥</m:t>
                    </m:r>
                    <m:r>
                      <a:rPr lang="en-US" sz="3600" b="0" i="1" spc="-5" smtClean="0">
                        <a:latin typeface="Cambria Math" panose="02040503050406030204" pitchFamily="18" charset="0"/>
                      </a:rPr>
                      <m:t>=[2,3]</m:t>
                    </m:r>
                  </m:oMath>
                </a14:m>
                <a:endParaRPr lang="vi-VN" sz="3600" spc="-5" dirty="0"/>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𝑧</m:t>
                    </m:r>
                    <m:r>
                      <a:rPr lang="en-US" sz="3600" b="0" i="1" spc="-5" smtClean="0">
                        <a:latin typeface="Cambria Math" panose="02040503050406030204" pitchFamily="18" charset="0"/>
                      </a:rPr>
                      <m:t>=</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𝑥</m:t>
                        </m:r>
                        <m:r>
                          <a:rPr lang="en-US" sz="3600" b="0" i="1" spc="-5" smtClean="0">
                            <a:latin typeface="Cambria Math" panose="02040503050406030204" pitchFamily="18" charset="0"/>
                          </a:rPr>
                          <m:t>.</m:t>
                        </m:r>
                        <m:r>
                          <a:rPr lang="en-US" sz="3600" b="0" i="1" spc="-5" smtClean="0">
                            <a:latin typeface="Cambria Math" panose="02040503050406030204" pitchFamily="18" charset="0"/>
                          </a:rPr>
                          <m:t>𝑤</m:t>
                        </m:r>
                      </m:e>
                    </m:d>
                  </m:oMath>
                </a14:m>
                <a:endParaRPr lang="en-US" sz="3600" b="0" i="1" spc="-5" dirty="0">
                  <a:latin typeface="Cambria Math" panose="02040503050406030204" pitchFamily="18" charset="0"/>
                </a:endParaRPr>
              </a:p>
              <a:p>
                <a:pPr marL="12065" marR="5080" algn="just">
                  <a:lnSpc>
                    <a:spcPct val="130000"/>
                  </a:lnSpc>
                </a:pPr>
                <a:r>
                  <a:rPr lang="en-US" sz="3600" b="0" spc="-5" dirty="0"/>
                  <a:t>         </a:t>
                </a:r>
                <a14:m>
                  <m:oMath xmlns:m="http://schemas.openxmlformats.org/officeDocument/2006/math">
                    <m:r>
                      <a:rPr lang="en-US" sz="3600" b="0" i="1" spc="-5" smtClean="0">
                        <a:latin typeface="Cambria Math" panose="02040503050406030204" pitchFamily="18" charset="0"/>
                      </a:rPr>
                      <m:t>=</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r>
                      <a:rPr lang="en-US" sz="3600" b="0" i="1" spc="-5" smtClean="0">
                        <a:latin typeface="Cambria Math" panose="02040503050406030204" pitchFamily="18" charset="0"/>
                      </a:rPr>
                      <m:t>=</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2∗0+3∗1+4</m:t>
                        </m:r>
                      </m:e>
                    </m:d>
                    <m:r>
                      <a:rPr lang="en-US" sz="3600" b="0" i="1" spc="-5" smtClean="0">
                        <a:latin typeface="Cambria Math" panose="02040503050406030204" pitchFamily="18" charset="0"/>
                      </a:rPr>
                      <m:t>=7</m:t>
                    </m:r>
                  </m:oMath>
                </a14:m>
                <a:endParaRPr lang="vi-VN" sz="36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38140" y="2179925"/>
                <a:ext cx="11903938" cy="4269887"/>
              </a:xfrm>
              <a:prstGeom prst="rect">
                <a:avLst/>
              </a:prstGeom>
              <a:blipFill>
                <a:blip r:embed="rId4"/>
                <a:stretch>
                  <a:fillRect l="-2132" t="-593" r="-2239" b="-1187"/>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Mô</a:t>
            </a:r>
            <a:r>
              <a:rPr lang="en-US" sz="4400" spc="-5" dirty="0">
                <a:cs typeface="Source Sans Pro Light"/>
              </a:rPr>
              <a:t> </a:t>
            </a:r>
            <a:r>
              <a:rPr lang="en-US" sz="4400" spc="-5" dirty="0" err="1">
                <a:cs typeface="Source Sans Pro Light"/>
              </a:rPr>
              <a:t>hình</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64B7A641-7D91-2D10-51CD-A4F904A28C67}"/>
                  </a:ext>
                </a:extLst>
              </p:cNvPr>
              <p:cNvSpPr txBox="1"/>
              <p:nvPr/>
            </p:nvSpPr>
            <p:spPr>
              <a:xfrm>
                <a:off x="738140" y="6530896"/>
                <a:ext cx="17205791" cy="343093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hàm sigmoid: </a:t>
                </a:r>
                <a14:m>
                  <m:oMath xmlns:m="http://schemas.openxmlformats.org/officeDocument/2006/math">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𝑥</m:t>
                        </m:r>
                      </m:e>
                    </m:d>
                    <m:r>
                      <a:rPr lang="en-US" sz="3600" b="0" i="1" spc="-5" smtClean="0">
                        <a:latin typeface="Cambria Math" panose="02040503050406030204" pitchFamily="18" charset="0"/>
                      </a:rPr>
                      <m:t>=</m:t>
                    </m:r>
                    <m:f>
                      <m:fPr>
                        <m:ctrlPr>
                          <a:rPr lang="en-US"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m:t>
                            </m:r>
                            <m:r>
                              <a:rPr lang="en-US" sz="3600" b="0" i="1" spc="-5" smtClean="0">
                                <a:latin typeface="Cambria Math" panose="02040503050406030204" pitchFamily="18" charset="0"/>
                              </a:rPr>
                              <m:t>𝑥</m:t>
                            </m:r>
                          </m:sup>
                        </m:sSup>
                      </m:den>
                    </m:f>
                  </m:oMath>
                </a14:m>
                <a:endParaRPr lang="en-US" sz="3600" b="0" spc="-5" dirty="0"/>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𝑦</m:t>
                    </m:r>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𝑧</m:t>
                        </m:r>
                      </m:e>
                    </m:d>
                    <m:r>
                      <a:rPr lang="en-US" sz="3600" b="0" i="1" spc="-5" smtClean="0">
                        <a:latin typeface="Cambria Math" panose="02040503050406030204" pitchFamily="18" charset="0"/>
                      </a:rPr>
                      <m:t>=</m:t>
                    </m:r>
                    <m:f>
                      <m:fPr>
                        <m:ctrlPr>
                          <a:rPr lang="en-US"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−7</m:t>
                            </m:r>
                          </m:sup>
                        </m:sSup>
                      </m:den>
                    </m:f>
                    <m:r>
                      <a:rPr lang="en-US" sz="3600" b="0" i="1" spc="-5" smtClean="0">
                        <a:latin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~0.99909</m:t>
                    </m:r>
                  </m:oMath>
                </a14:m>
                <a:r>
                  <a:rPr lang="en-US" sz="3600" b="0" spc="-5" dirty="0">
                    <a:ea typeface="Cambria Math" panose="02040503050406030204" pitchFamily="18" charset="0"/>
                  </a:rPr>
                  <a:t>, </a:t>
                </a:r>
                <a:r>
                  <a:rPr lang="en-US" sz="3600" b="0" spc="-5" dirty="0" err="1">
                    <a:ea typeface="Cambria Math" panose="02040503050406030204" pitchFamily="18" charset="0"/>
                  </a:rPr>
                  <a:t>sai</a:t>
                </a:r>
                <a:r>
                  <a:rPr lang="en-US" sz="3600" b="0" spc="-5" dirty="0">
                    <a:ea typeface="Cambria Math" panose="02040503050406030204" pitchFamily="18" charset="0"/>
                  </a:rPr>
                  <a:t> </a:t>
                </a:r>
                <a:r>
                  <a:rPr lang="en-US" sz="3600" b="0" spc="-5" dirty="0" err="1">
                    <a:ea typeface="Cambria Math" panose="02040503050406030204" pitchFamily="18" charset="0"/>
                  </a:rPr>
                  <a:t>số</a:t>
                </a:r>
                <a:r>
                  <a:rPr lang="en-US" sz="3600" b="0" spc="-5" dirty="0">
                    <a:ea typeface="Cambria Math" panose="02040503050406030204" pitchFamily="18" charset="0"/>
                  </a:rPr>
                  <a:t> </a:t>
                </a:r>
                <a:r>
                  <a:rPr lang="en-US" sz="3600" b="0" spc="-5" dirty="0" err="1">
                    <a:ea typeface="Cambria Math" panose="02040503050406030204" pitchFamily="18" charset="0"/>
                  </a:rPr>
                  <a:t>là</a:t>
                </a:r>
                <a:r>
                  <a:rPr lang="en-US" sz="3600" b="0" spc="-5" dirty="0">
                    <a:ea typeface="Cambria Math" panose="02040503050406030204" pitchFamily="18" charset="0"/>
                  </a:rPr>
                  <a:t> 0.0091</a:t>
                </a:r>
              </a:p>
              <a:p>
                <a:pPr marL="583565" marR="5080" indent="-571500" algn="just">
                  <a:lnSpc>
                    <a:spcPct val="130000"/>
                  </a:lnSpc>
                  <a:buFont typeface="Wingdings" panose="05000000000000000000" pitchFamily="2" charset="2"/>
                  <a:buChar char="§"/>
                </a:pPr>
                <a:r>
                  <a:rPr lang="vi-VN" sz="3600" spc="-5" dirty="0"/>
                  <a:t>Đầu ra của Nơ-ron = 0.999 với giá trị đầu vào[2,3], quá trình này được gọi là quá trình chuyển tiếp (feedforward)  </a:t>
                </a:r>
              </a:p>
            </p:txBody>
          </p:sp>
        </mc:Choice>
        <mc:Fallback xmlns="">
          <p:sp>
            <p:nvSpPr>
              <p:cNvPr id="6" name="object 20">
                <a:extLst>
                  <a:ext uri="{FF2B5EF4-FFF2-40B4-BE49-F238E27FC236}">
                    <a16:creationId xmlns:a16="http://schemas.microsoft.com/office/drawing/2014/main" id="{64B7A641-7D91-2D10-51CD-A4F904A28C67}"/>
                  </a:ext>
                </a:extLst>
              </p:cNvPr>
              <p:cNvSpPr txBox="1">
                <a:spLocks noRot="1" noChangeAspect="1" noMove="1" noResize="1" noEditPoints="1" noAdjustHandles="1" noChangeArrowheads="1" noChangeShapeType="1" noTextEdit="1"/>
              </p:cNvSpPr>
              <p:nvPr/>
            </p:nvSpPr>
            <p:spPr>
              <a:xfrm>
                <a:off x="738140" y="6530896"/>
                <a:ext cx="17205791" cy="3430939"/>
              </a:xfrm>
              <a:prstGeom prst="rect">
                <a:avLst/>
              </a:prstGeom>
              <a:blipFill>
                <a:blip r:embed="rId5"/>
                <a:stretch>
                  <a:fillRect l="-1475" r="-1549" b="-7011"/>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A4AE08-6FA7-B878-FE51-7DF718B158AA}"/>
                  </a:ext>
                </a:extLst>
              </p:cNvPr>
              <p:cNvSpPr txBox="1"/>
              <p:nvPr/>
            </p:nvSpPr>
            <p:spPr>
              <a:xfrm>
                <a:off x="14178647" y="6002746"/>
                <a:ext cx="8776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pc="-5" smtClean="0">
                          <a:latin typeface="Cambria Math" panose="02040503050406030204" pitchFamily="18" charset="0"/>
                        </a:rPr>
                        <m:t>𝑏</m:t>
                      </m:r>
                    </m:oMath>
                  </m:oMathPara>
                </a14:m>
                <a:endParaRPr lang="en-VN" dirty="0"/>
              </a:p>
            </p:txBody>
          </p:sp>
        </mc:Choice>
        <mc:Fallback xmlns="">
          <p:sp>
            <p:nvSpPr>
              <p:cNvPr id="11" name="TextBox 10">
                <a:extLst>
                  <a:ext uri="{FF2B5EF4-FFF2-40B4-BE49-F238E27FC236}">
                    <a16:creationId xmlns:a16="http://schemas.microsoft.com/office/drawing/2014/main" id="{31A4AE08-6FA7-B878-FE51-7DF718B158AA}"/>
                  </a:ext>
                </a:extLst>
              </p:cNvPr>
              <p:cNvSpPr txBox="1">
                <a:spLocks noRot="1" noChangeAspect="1" noMove="1" noResize="1" noEditPoints="1" noAdjustHandles="1" noChangeArrowheads="1" noChangeShapeType="1" noTextEdit="1"/>
              </p:cNvSpPr>
              <p:nvPr/>
            </p:nvSpPr>
            <p:spPr>
              <a:xfrm>
                <a:off x="14178647" y="6002746"/>
                <a:ext cx="877622" cy="369332"/>
              </a:xfrm>
              <a:prstGeom prst="rect">
                <a:avLst/>
              </a:prstGeom>
              <a:blipFill>
                <a:blip r:embed="rId6"/>
                <a:stretch>
                  <a:fillRect/>
                </a:stretch>
              </a:blipFill>
            </p:spPr>
            <p:txBody>
              <a:bodyPr/>
              <a:lstStyle/>
              <a:p>
                <a:r>
                  <a:rPr lang="en-VN">
                    <a:noFill/>
                  </a:rPr>
                  <a:t> </a:t>
                </a:r>
              </a:p>
            </p:txBody>
          </p:sp>
        </mc:Fallback>
      </mc:AlternateContent>
      <p:cxnSp>
        <p:nvCxnSpPr>
          <p:cNvPr id="18" name="Straight Connector 17">
            <a:extLst>
              <a:ext uri="{FF2B5EF4-FFF2-40B4-BE49-F238E27FC236}">
                <a16:creationId xmlns:a16="http://schemas.microsoft.com/office/drawing/2014/main" id="{D70603F8-5B00-E548-9B68-A798602DC17F}"/>
              </a:ext>
            </a:extLst>
          </p:cNvPr>
          <p:cNvCxnSpPr>
            <a:cxnSpLocks/>
          </p:cNvCxnSpPr>
          <p:nvPr/>
        </p:nvCxnSpPr>
        <p:spPr>
          <a:xfrm flipV="1">
            <a:off x="14667507" y="5196740"/>
            <a:ext cx="781249" cy="1334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70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828277" y="2181739"/>
            <a:ext cx="16916400" cy="55432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dirty="0">
                <a:cs typeface="Source Sans Pro Light"/>
              </a:rPr>
              <a:t>Mạng nơ-ron là một mô hình máy học sử dụng một mạng lưới các chức năng để hiểu và dịch dữ liệu đầu vào ở dạng này thành dạng khác ở đầu mong muốn. </a:t>
            </a:r>
          </a:p>
          <a:p>
            <a:pPr marL="583565" marR="5080" indent="-571500" algn="just">
              <a:lnSpc>
                <a:spcPct val="130000"/>
              </a:lnSpc>
              <a:buFont typeface="Wingdings" panose="05000000000000000000" pitchFamily="2" charset="2"/>
              <a:buChar char="§"/>
            </a:pPr>
            <a:r>
              <a:rPr lang="vi-VN" sz="4000" spc="-5" dirty="0">
                <a:cs typeface="Source Sans Pro Light"/>
              </a:rPr>
              <a:t>Mạng nơ-ron nhân tạo lấy cảm hứng từ cách hoạt động của hệ thần kinh sinh học trong não người. </a:t>
            </a:r>
          </a:p>
          <a:p>
            <a:pPr marL="583565" marR="5080" indent="-571500" algn="just">
              <a:lnSpc>
                <a:spcPct val="130000"/>
              </a:lnSpc>
              <a:buFont typeface="Wingdings" panose="05000000000000000000" pitchFamily="2" charset="2"/>
              <a:buChar char="§"/>
            </a:pPr>
            <a:r>
              <a:rPr lang="vi-VN" sz="4000" spc="-5" dirty="0">
                <a:cs typeface="Source Sans Pro Light"/>
              </a:rPr>
              <a:t>Mục tiêu của mạng nơ-ron là mô phỏng khả năng học và tìm hiểu thông qua việc tự điều chỉnh dự đoán dựa trên dữ liệu đầu vào.</a:t>
            </a:r>
            <a:endParaRPr lang="vi-VN" sz="4000" spc="-5" dirty="0"/>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Khái niệm</a:t>
            </a:r>
            <a:endParaRPr lang="vi-VN" sz="4400" spc="-5">
              <a:cs typeface="Source Sans Pro Light"/>
            </a:endParaRPr>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Mô</a:t>
            </a:r>
            <a:r>
              <a:rPr lang="en-US" sz="4400" spc="-5" dirty="0">
                <a:cs typeface="Source Sans Pro Light"/>
              </a:rPr>
              <a:t> </a:t>
            </a:r>
            <a:r>
              <a:rPr lang="en-US" sz="4400" spc="-5" dirty="0" err="1">
                <a:cs typeface="Source Sans Pro Light"/>
              </a:rPr>
              <a:t>hình</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endParaRPr lang="vi-VN" sz="4400" spc="-5" dirty="0">
              <a:cs typeface="Source Sans Pro Light"/>
            </a:endParaRPr>
          </a:p>
        </p:txBody>
      </p:sp>
      <p:sp>
        <p:nvSpPr>
          <p:cNvPr id="6" name="object 20">
            <a:extLst>
              <a:ext uri="{FF2B5EF4-FFF2-40B4-BE49-F238E27FC236}">
                <a16:creationId xmlns:a16="http://schemas.microsoft.com/office/drawing/2014/main" id="{64B7A641-7D91-2D10-51CD-A4F904A28C67}"/>
              </a:ext>
            </a:extLst>
          </p:cNvPr>
          <p:cNvSpPr txBox="1"/>
          <p:nvPr/>
        </p:nvSpPr>
        <p:spPr>
          <a:xfrm>
            <a:off x="361157" y="2192625"/>
            <a:ext cx="8305799" cy="8507457"/>
          </a:xfrm>
          <a:prstGeom prst="rect">
            <a:avLst/>
          </a:prstGeom>
        </p:spPr>
        <p:txBody>
          <a:bodyPr vert="horz" wrap="square" lIns="0" tIns="12700" rIns="0" bIns="0" rtlCol="0">
            <a:spAutoFit/>
          </a:bodyPr>
          <a:lstStyle/>
          <a:p>
            <a:r>
              <a:rPr lang="en-US" sz="2400" b="0" dirty="0">
                <a:solidFill>
                  <a:srgbClr val="808080"/>
                </a:solidFill>
                <a:effectLst/>
                <a:latin typeface="Menlo" panose="020B0609030804020204" pitchFamily="49" charset="0"/>
              </a:rPr>
              <a:t>#include</a:t>
            </a:r>
            <a:r>
              <a:rPr lang="en-US" sz="2400" b="0" dirty="0">
                <a:solidFill>
                  <a:srgbClr val="0000FF"/>
                </a:solidFill>
                <a:effectLst/>
                <a:latin typeface="Menlo" panose="020B0609030804020204" pitchFamily="49" charset="0"/>
              </a:rPr>
              <a:t> </a:t>
            </a:r>
            <a:r>
              <a:rPr lang="en-US" sz="2400" b="0" dirty="0">
                <a:solidFill>
                  <a:srgbClr val="A31515"/>
                </a:solidFill>
                <a:effectLst/>
                <a:latin typeface="Menlo" panose="020B0609030804020204" pitchFamily="49" charset="0"/>
              </a:rPr>
              <a:t>&lt;</a:t>
            </a:r>
            <a:r>
              <a:rPr lang="en-US" sz="2400" b="0" dirty="0" err="1">
                <a:solidFill>
                  <a:srgbClr val="A31515"/>
                </a:solidFill>
                <a:effectLst/>
                <a:latin typeface="Menlo" panose="020B0609030804020204" pitchFamily="49" charset="0"/>
              </a:rPr>
              <a:t>stdio.h</a:t>
            </a:r>
            <a:r>
              <a:rPr lang="en-US" sz="2400" b="0" dirty="0">
                <a:solidFill>
                  <a:srgbClr val="A31515"/>
                </a:solidFill>
                <a:effectLst/>
                <a:latin typeface="Menlo" panose="020B0609030804020204" pitchFamily="49" charset="0"/>
              </a:rPr>
              <a:t>&gt;</a:t>
            </a:r>
            <a:endParaRPr lang="en-US" sz="2400" b="0" dirty="0">
              <a:solidFill>
                <a:srgbClr val="000000"/>
              </a:solidFill>
              <a:effectLst/>
              <a:latin typeface="Menlo" panose="020B0609030804020204" pitchFamily="49" charset="0"/>
            </a:endParaRPr>
          </a:p>
          <a:p>
            <a:r>
              <a:rPr lang="en-US" sz="2400" b="0" dirty="0">
                <a:solidFill>
                  <a:srgbClr val="808080"/>
                </a:solidFill>
                <a:effectLst/>
                <a:latin typeface="Menlo" panose="020B0609030804020204" pitchFamily="49" charset="0"/>
              </a:rPr>
              <a:t>#include</a:t>
            </a:r>
            <a:r>
              <a:rPr lang="en-US" sz="2400" b="0" dirty="0">
                <a:solidFill>
                  <a:srgbClr val="0000FF"/>
                </a:solidFill>
                <a:effectLst/>
                <a:latin typeface="Menlo" panose="020B0609030804020204" pitchFamily="49" charset="0"/>
              </a:rPr>
              <a:t> </a:t>
            </a:r>
            <a:r>
              <a:rPr lang="en-US" sz="2400" b="0" dirty="0">
                <a:solidFill>
                  <a:srgbClr val="A31515"/>
                </a:solidFill>
                <a:effectLst/>
                <a:latin typeface="Menlo" panose="020B0609030804020204" pitchFamily="49" charset="0"/>
              </a:rPr>
              <a:t>&lt;</a:t>
            </a:r>
            <a:r>
              <a:rPr lang="en-US" sz="2400" b="0" dirty="0" err="1">
                <a:solidFill>
                  <a:srgbClr val="A31515"/>
                </a:solidFill>
                <a:effectLst/>
                <a:latin typeface="Menlo" panose="020B0609030804020204" pitchFamily="49" charset="0"/>
              </a:rPr>
              <a:t>math.h</a:t>
            </a:r>
            <a:r>
              <a:rPr lang="en-US" sz="2400" b="0" dirty="0">
                <a:solidFill>
                  <a:srgbClr val="A31515"/>
                </a:solidFill>
                <a:effectLst/>
                <a:latin typeface="Menlo" panose="020B0609030804020204" pitchFamily="49" charset="0"/>
              </a:rPr>
              <a:t>&gt;</a:t>
            </a:r>
            <a:endParaRPr lang="en-US" sz="2400" b="0" dirty="0">
              <a:solidFill>
                <a:srgbClr val="000000"/>
              </a:solidFill>
              <a:effectLst/>
              <a:latin typeface="Menlo" panose="020B0609030804020204" pitchFamily="49" charset="0"/>
            </a:endParaRPr>
          </a:p>
          <a:p>
            <a:br>
              <a:rPr lang="en-US" sz="2400" b="0" dirty="0">
                <a:solidFill>
                  <a:srgbClr val="000000"/>
                </a:solidFill>
                <a:effectLst/>
                <a:latin typeface="Menlo" panose="020B0609030804020204" pitchFamily="49" charset="0"/>
              </a:rPr>
            </a:br>
            <a:r>
              <a:rPr lang="en-US" sz="2400" b="0" dirty="0">
                <a:solidFill>
                  <a:srgbClr val="0000FF"/>
                </a:solidFill>
                <a:effectLst/>
                <a:latin typeface="Menlo" panose="020B0609030804020204" pitchFamily="49" charset="0"/>
              </a:rPr>
              <a:t>double</a:t>
            </a:r>
            <a:r>
              <a:rPr lang="en-US" sz="2400" b="0" dirty="0">
                <a:solidFill>
                  <a:srgbClr val="000000"/>
                </a:solidFill>
                <a:effectLst/>
                <a:latin typeface="Menlo" panose="020B0609030804020204" pitchFamily="49" charset="0"/>
              </a:rPr>
              <a:t> sigmoid(</a:t>
            </a:r>
            <a:r>
              <a:rPr lang="en-US" sz="2400" b="0" dirty="0">
                <a:solidFill>
                  <a:srgbClr val="0000FF"/>
                </a:solidFill>
                <a:effectLst/>
                <a:latin typeface="Menlo" panose="020B0609030804020204" pitchFamily="49" charset="0"/>
              </a:rPr>
              <a:t>double</a:t>
            </a:r>
            <a:r>
              <a:rPr lang="en-US" sz="2400" b="0" dirty="0">
                <a:solidFill>
                  <a:srgbClr val="000000"/>
                </a:solidFill>
                <a:effectLst/>
                <a:latin typeface="Menlo" panose="020B0609030804020204" pitchFamily="49" charset="0"/>
              </a:rPr>
              <a:t> </a:t>
            </a:r>
            <a:r>
              <a:rPr lang="en-US" sz="2400" b="0" dirty="0">
                <a:solidFill>
                  <a:srgbClr val="808080"/>
                </a:solidFill>
                <a:effectLst/>
                <a:latin typeface="Menlo" panose="020B0609030804020204" pitchFamily="49" charset="0"/>
              </a:rPr>
              <a:t>x</a:t>
            </a:r>
            <a:r>
              <a:rPr lang="en-US" sz="2400" b="0" dirty="0">
                <a:solidFill>
                  <a:srgbClr val="000000"/>
                </a:solidFill>
                <a:effectLst/>
                <a:latin typeface="Menlo" panose="020B0609030804020204" pitchFamily="49" charset="0"/>
              </a:rPr>
              <a:t>) {</a:t>
            </a:r>
          </a:p>
          <a:p>
            <a:r>
              <a:rPr lang="en-US" sz="2400" b="0" dirty="0">
                <a:solidFill>
                  <a:srgbClr val="008000"/>
                </a:solidFill>
                <a:effectLst/>
                <a:latin typeface="Menlo" panose="020B0609030804020204" pitchFamily="49" charset="0"/>
              </a:rPr>
              <a:t>  // </a:t>
            </a:r>
            <a:r>
              <a:rPr lang="en-US" sz="2400" b="0" dirty="0" err="1">
                <a:solidFill>
                  <a:srgbClr val="008000"/>
                </a:solidFill>
                <a:effectLst/>
                <a:latin typeface="Menlo" panose="020B0609030804020204" pitchFamily="49" charset="0"/>
              </a:rPr>
              <a:t>Hàm</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kích</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hoạt</a:t>
            </a:r>
            <a:r>
              <a:rPr lang="en-US" sz="2400" b="0" dirty="0">
                <a:solidFill>
                  <a:srgbClr val="008000"/>
                </a:solidFill>
                <a:effectLst/>
                <a:latin typeface="Menlo" panose="020B0609030804020204" pitchFamily="49" charset="0"/>
              </a:rPr>
              <a:t>: f(x) = 1 / (1 + e^(-x))</a:t>
            </a:r>
            <a:endParaRPr lang="en-US" sz="2400" b="0" dirty="0">
              <a:solidFill>
                <a:srgbClr val="000000"/>
              </a:solidFill>
              <a:effectLst/>
              <a:latin typeface="Menlo" panose="020B0609030804020204" pitchFamily="49" charset="0"/>
            </a:endParaRPr>
          </a:p>
          <a:p>
            <a:r>
              <a:rPr lang="en-US" sz="2400" b="0" dirty="0">
                <a:solidFill>
                  <a:srgbClr val="0000FF"/>
                </a:solidFill>
                <a:effectLst/>
                <a:latin typeface="Menlo" panose="020B0609030804020204" pitchFamily="49" charset="0"/>
              </a:rPr>
              <a:t>  return</a:t>
            </a:r>
            <a:r>
              <a:rPr lang="en-US" sz="2400" b="0" dirty="0">
                <a:solidFill>
                  <a:srgbClr val="000000"/>
                </a:solidFill>
                <a:effectLst/>
                <a:latin typeface="Menlo" panose="020B0609030804020204" pitchFamily="49" charset="0"/>
              </a:rPr>
              <a:t> </a:t>
            </a:r>
            <a:r>
              <a:rPr lang="en-US" sz="2400" b="0" dirty="0">
                <a:solidFill>
                  <a:srgbClr val="098658"/>
                </a:solidFill>
                <a:effectLst/>
                <a:latin typeface="Menlo" panose="020B0609030804020204" pitchFamily="49" charset="0"/>
              </a:rPr>
              <a:t>1</a:t>
            </a:r>
            <a:r>
              <a:rPr lang="en-US" sz="2400" b="0" dirty="0">
                <a:solidFill>
                  <a:srgbClr val="000000"/>
                </a:solidFill>
                <a:effectLst/>
                <a:latin typeface="Menlo" panose="020B0609030804020204" pitchFamily="49" charset="0"/>
              </a:rPr>
              <a:t> / (</a:t>
            </a:r>
            <a:r>
              <a:rPr lang="en-US" sz="2400" b="0" dirty="0">
                <a:solidFill>
                  <a:srgbClr val="098658"/>
                </a:solidFill>
                <a:effectLst/>
                <a:latin typeface="Menlo" panose="020B0609030804020204" pitchFamily="49" charset="0"/>
              </a:rPr>
              <a:t>1</a:t>
            </a:r>
            <a:r>
              <a:rPr lang="en-US" sz="2400" b="0" dirty="0">
                <a:solidFill>
                  <a:srgbClr val="000000"/>
                </a:solidFill>
                <a:effectLst/>
                <a:latin typeface="Menlo" panose="020B0609030804020204" pitchFamily="49" charset="0"/>
              </a:rPr>
              <a:t> + exp(-</a:t>
            </a:r>
            <a:r>
              <a:rPr lang="en-US" sz="2400" b="0" dirty="0">
                <a:solidFill>
                  <a:srgbClr val="808080"/>
                </a:solidFill>
                <a:effectLst/>
                <a:latin typeface="Menlo" panose="020B0609030804020204" pitchFamily="49" charset="0"/>
              </a:rPr>
              <a:t>x</a:t>
            </a:r>
            <a:r>
              <a:rPr lang="en-US" sz="2400" b="0" dirty="0">
                <a:solidFill>
                  <a:srgbClr val="000000"/>
                </a:solidFill>
                <a:effectLst/>
                <a:latin typeface="Menlo" panose="020B0609030804020204" pitchFamily="49" charset="0"/>
              </a:rPr>
              <a:t>));</a:t>
            </a:r>
          </a:p>
          <a:p>
            <a:r>
              <a:rPr lang="en-US" sz="2400" b="0" dirty="0">
                <a:solidFill>
                  <a:srgbClr val="000000"/>
                </a:solidFill>
                <a:effectLst/>
                <a:latin typeface="Menlo" panose="020B0609030804020204" pitchFamily="49" charset="0"/>
              </a:rPr>
              <a:t>}</a:t>
            </a:r>
          </a:p>
          <a:p>
            <a:br>
              <a:rPr lang="en-US" sz="2400" b="0" dirty="0">
                <a:solidFill>
                  <a:srgbClr val="000000"/>
                </a:solidFill>
                <a:effectLst/>
                <a:latin typeface="Menlo" panose="020B0609030804020204" pitchFamily="49" charset="0"/>
              </a:rPr>
            </a:br>
            <a:r>
              <a:rPr lang="en-US" sz="2400" b="0" dirty="0">
                <a:solidFill>
                  <a:srgbClr val="0000FF"/>
                </a:solidFill>
                <a:effectLst/>
                <a:latin typeface="Menlo" panose="020B0609030804020204" pitchFamily="49" charset="0"/>
              </a:rPr>
              <a:t>struct</a:t>
            </a:r>
            <a:r>
              <a:rPr lang="en-US" sz="2400" b="0" dirty="0">
                <a:solidFill>
                  <a:srgbClr val="000000"/>
                </a:solidFill>
                <a:effectLst/>
                <a:latin typeface="Menlo" panose="020B0609030804020204" pitchFamily="49" charset="0"/>
              </a:rPr>
              <a:t> </a:t>
            </a:r>
            <a:r>
              <a:rPr lang="en-US" sz="2400" b="0" dirty="0">
                <a:solidFill>
                  <a:srgbClr val="2B91AF"/>
                </a:solidFill>
                <a:effectLst/>
                <a:latin typeface="Menlo" panose="020B0609030804020204" pitchFamily="49" charset="0"/>
              </a:rPr>
              <a:t>Neuron</a:t>
            </a:r>
            <a:r>
              <a:rPr lang="en-US" sz="2400" b="0" dirty="0">
                <a:solidFill>
                  <a:srgbClr val="000000"/>
                </a:solidFill>
                <a:effectLst/>
                <a:latin typeface="Menlo" panose="020B0609030804020204" pitchFamily="49" charset="0"/>
              </a:rPr>
              <a:t> {</a:t>
            </a: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*weights;</a:t>
            </a: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bias;</a:t>
            </a:r>
          </a:p>
          <a:p>
            <a:r>
              <a:rPr lang="en-US" sz="2400" b="0" dirty="0">
                <a:solidFill>
                  <a:srgbClr val="000000"/>
                </a:solidFill>
                <a:effectLst/>
                <a:latin typeface="Menlo" panose="020B0609030804020204" pitchFamily="49" charset="0"/>
              </a:rPr>
              <a:t>};</a:t>
            </a:r>
          </a:p>
          <a:p>
            <a:br>
              <a:rPr lang="en-US" sz="2400" b="0" dirty="0">
                <a:solidFill>
                  <a:srgbClr val="000000"/>
                </a:solidFill>
                <a:effectLst/>
                <a:latin typeface="Menlo" panose="020B0609030804020204" pitchFamily="49" charset="0"/>
              </a:rPr>
            </a:br>
            <a:r>
              <a:rPr lang="en-US" sz="2400" b="0" dirty="0">
                <a:solidFill>
                  <a:srgbClr val="0000FF"/>
                </a:solidFill>
                <a:effectLst/>
                <a:latin typeface="Menlo" panose="020B0609030804020204" pitchFamily="49" charset="0"/>
              </a:rPr>
              <a:t>double</a:t>
            </a:r>
            <a:r>
              <a:rPr lang="en-US" sz="2400" b="0" dirty="0">
                <a:solidFill>
                  <a:srgbClr val="000000"/>
                </a:solidFill>
                <a:effectLst/>
                <a:latin typeface="Menlo" panose="020B0609030804020204" pitchFamily="49" charset="0"/>
              </a:rPr>
              <a:t> feedforward( </a:t>
            </a:r>
            <a:r>
              <a:rPr lang="en-US" sz="2400" b="0" dirty="0">
                <a:solidFill>
                  <a:srgbClr val="0000FF"/>
                </a:solidFill>
                <a:effectLst/>
                <a:latin typeface="Menlo" panose="020B0609030804020204" pitchFamily="49" charset="0"/>
              </a:rPr>
              <a:t>struct</a:t>
            </a:r>
            <a:r>
              <a:rPr lang="en-US" sz="2400" b="0" dirty="0">
                <a:solidFill>
                  <a:srgbClr val="000000"/>
                </a:solidFill>
                <a:effectLst/>
                <a:latin typeface="Menlo" panose="020B0609030804020204" pitchFamily="49" charset="0"/>
              </a:rPr>
              <a:t> </a:t>
            </a:r>
            <a:r>
              <a:rPr lang="en-US" sz="2400" b="0" dirty="0">
                <a:solidFill>
                  <a:srgbClr val="2B91AF"/>
                </a:solidFill>
                <a:effectLst/>
                <a:latin typeface="Menlo" panose="020B0609030804020204" pitchFamily="49" charset="0"/>
              </a:rPr>
              <a:t>Neuron</a:t>
            </a: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a:t>
            </a:r>
            <a:r>
              <a:rPr lang="en-US" sz="2400" b="0" dirty="0">
                <a:solidFill>
                  <a:srgbClr val="808080"/>
                </a:solidFill>
                <a:effectLst/>
                <a:latin typeface="Menlo" panose="020B0609030804020204" pitchFamily="49" charset="0"/>
              </a:rPr>
              <a:t>n</a:t>
            </a: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double</a:t>
            </a:r>
            <a:r>
              <a:rPr lang="en-US" sz="2400" dirty="0">
                <a:solidFill>
                  <a:srgbClr val="000000"/>
                </a:solidFill>
                <a:latin typeface="Menlo" panose="020B0609030804020204" pitchFamily="49" charset="0"/>
              </a:rPr>
              <a:t> </a:t>
            </a:r>
            <a:r>
              <a:rPr lang="en-US" sz="2400" b="0" dirty="0">
                <a:solidFill>
                  <a:srgbClr val="0000FF"/>
                </a:solidFill>
                <a:effectLst/>
                <a:latin typeface="Menlo" panose="020B0609030804020204" pitchFamily="49" charset="0"/>
              </a:rPr>
              <a:t>*</a:t>
            </a:r>
            <a:r>
              <a:rPr lang="en-US" sz="2400" b="0" dirty="0">
                <a:solidFill>
                  <a:srgbClr val="808080"/>
                </a:solidFill>
                <a:effectLst/>
                <a:latin typeface="Menlo" panose="020B0609030804020204" pitchFamily="49" charset="0"/>
              </a:rPr>
              <a:t>inputs</a:t>
            </a: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int</a:t>
            </a:r>
            <a:r>
              <a:rPr lang="en-US" sz="2400" dirty="0">
                <a:solidFill>
                  <a:srgbClr val="000000"/>
                </a:solidFill>
                <a:latin typeface="Menlo" panose="020B0609030804020204" pitchFamily="49" charset="0"/>
              </a:rPr>
              <a:t> </a:t>
            </a:r>
            <a:r>
              <a:rPr lang="en-US" sz="2400" b="0" dirty="0" err="1">
                <a:solidFill>
                  <a:srgbClr val="808080"/>
                </a:solidFill>
                <a:effectLst/>
                <a:latin typeface="Menlo" panose="020B0609030804020204" pitchFamily="49" charset="0"/>
              </a:rPr>
              <a:t>numInputs</a:t>
            </a:r>
            <a:r>
              <a:rPr lang="en-US" sz="2400" b="0" dirty="0">
                <a:solidFill>
                  <a:srgbClr val="000000"/>
                </a:solidFill>
                <a:effectLst/>
                <a:latin typeface="Menlo" panose="020B0609030804020204" pitchFamily="49" charset="0"/>
              </a:rPr>
              <a:t>){</a:t>
            </a:r>
          </a:p>
          <a:p>
            <a:r>
              <a:rPr lang="en-US" sz="2400" b="0" dirty="0">
                <a:solidFill>
                  <a:srgbClr val="008000"/>
                </a:solidFill>
                <a:effectLst/>
                <a:latin typeface="Menlo" panose="020B0609030804020204" pitchFamily="49" charset="0"/>
              </a:rPr>
              <a:t>  // </a:t>
            </a:r>
            <a:r>
              <a:rPr lang="en-US" sz="2400" b="0" dirty="0" err="1">
                <a:solidFill>
                  <a:srgbClr val="008000"/>
                </a:solidFill>
                <a:effectLst/>
                <a:latin typeface="Menlo" panose="020B0609030804020204" pitchFamily="49" charset="0"/>
              </a:rPr>
              <a:t>w,b</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sau</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đó</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sử</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dụng</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hàm</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kích</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hoạt</a:t>
            </a:r>
            <a:endParaRPr lang="en-US" sz="2400" b="0" dirty="0">
              <a:solidFill>
                <a:srgbClr val="000000"/>
              </a:solidFill>
              <a:effectLst/>
              <a:latin typeface="Menlo" panose="020B0609030804020204" pitchFamily="49" charset="0"/>
            </a:endParaRP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total = </a:t>
            </a:r>
            <a:r>
              <a:rPr lang="en-US" sz="2400" b="0" dirty="0">
                <a:solidFill>
                  <a:srgbClr val="098658"/>
                </a:solidFill>
                <a:effectLst/>
                <a:latin typeface="Menlo" panose="020B0609030804020204" pitchFamily="49" charset="0"/>
              </a:rPr>
              <a:t>0</a:t>
            </a:r>
            <a:r>
              <a:rPr lang="en-US" sz="2400" b="0" dirty="0">
                <a:solidFill>
                  <a:srgbClr val="000000"/>
                </a:solidFill>
                <a:effectLst/>
                <a:latin typeface="Menlo" panose="020B0609030804020204" pitchFamily="49" charset="0"/>
              </a:rPr>
              <a:t>;</a:t>
            </a:r>
          </a:p>
          <a:p>
            <a:r>
              <a:rPr lang="en-US" sz="2400" b="0" dirty="0">
                <a:solidFill>
                  <a:srgbClr val="0000FF"/>
                </a:solidFill>
                <a:effectLst/>
                <a:latin typeface="Menlo" panose="020B0609030804020204" pitchFamily="49" charset="0"/>
              </a:rPr>
              <a:t>  for</a:t>
            </a: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int</a:t>
            </a: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 = </a:t>
            </a:r>
            <a:r>
              <a:rPr lang="en-US" sz="2400" b="0" dirty="0">
                <a:solidFill>
                  <a:srgbClr val="098658"/>
                </a:solidFill>
                <a:effectLst/>
                <a:latin typeface="Menlo" panose="020B0609030804020204" pitchFamily="49" charset="0"/>
              </a:rPr>
              <a:t>0</a:t>
            </a: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 &lt; </a:t>
            </a:r>
            <a:r>
              <a:rPr lang="en-US" sz="2400" b="0" dirty="0" err="1">
                <a:solidFill>
                  <a:srgbClr val="808080"/>
                </a:solidFill>
                <a:effectLst/>
                <a:latin typeface="Menlo" panose="020B0609030804020204" pitchFamily="49" charset="0"/>
              </a:rPr>
              <a:t>numInputs</a:t>
            </a: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 {</a:t>
            </a:r>
          </a:p>
          <a:p>
            <a:r>
              <a:rPr lang="en-US" sz="2400" b="0" dirty="0">
                <a:solidFill>
                  <a:srgbClr val="000000"/>
                </a:solidFill>
                <a:effectLst/>
                <a:latin typeface="Menlo" panose="020B0609030804020204" pitchFamily="49" charset="0"/>
              </a:rPr>
              <a:t>    total += </a:t>
            </a:r>
            <a:r>
              <a:rPr lang="en-US" sz="2400" b="0" dirty="0">
                <a:solidFill>
                  <a:srgbClr val="808080"/>
                </a:solidFill>
                <a:effectLst/>
                <a:latin typeface="Menlo" panose="020B0609030804020204" pitchFamily="49" charset="0"/>
              </a:rPr>
              <a:t>n</a:t>
            </a:r>
            <a:r>
              <a:rPr lang="en-US" sz="2400" b="0" dirty="0">
                <a:solidFill>
                  <a:srgbClr val="000000"/>
                </a:solidFill>
                <a:effectLst/>
                <a:latin typeface="Menlo" panose="020B0609030804020204" pitchFamily="49" charset="0"/>
              </a:rPr>
              <a:t>-&gt;weights[</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 * </a:t>
            </a:r>
            <a:r>
              <a:rPr lang="en-US" sz="2400" b="0" dirty="0">
                <a:solidFill>
                  <a:srgbClr val="808080"/>
                </a:solidFill>
                <a:effectLst/>
                <a:latin typeface="Menlo" panose="020B0609030804020204" pitchFamily="49" charset="0"/>
              </a:rPr>
              <a:t>inputs</a:t>
            </a:r>
            <a:r>
              <a:rPr lang="en-US" sz="2400" b="0" dirty="0">
                <a:solidFill>
                  <a:srgbClr val="000000"/>
                </a:solidFill>
                <a:effectLst/>
                <a:latin typeface="Menlo" panose="020B0609030804020204" pitchFamily="49" charset="0"/>
              </a:rPr>
              <a:t>[</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a:t>
            </a:r>
          </a:p>
          <a:p>
            <a:r>
              <a:rPr lang="en-US" sz="2400" b="0" dirty="0">
                <a:solidFill>
                  <a:srgbClr val="000000"/>
                </a:solidFill>
                <a:effectLst/>
                <a:latin typeface="Menlo" panose="020B0609030804020204" pitchFamily="49" charset="0"/>
              </a:rPr>
              <a:t>  }</a:t>
            </a:r>
          </a:p>
          <a:p>
            <a:r>
              <a:rPr lang="en-US" sz="2400" b="0" dirty="0">
                <a:solidFill>
                  <a:srgbClr val="000000"/>
                </a:solidFill>
                <a:effectLst/>
                <a:latin typeface="Menlo" panose="020B0609030804020204" pitchFamily="49" charset="0"/>
              </a:rPr>
              <a:t>  total += </a:t>
            </a:r>
            <a:r>
              <a:rPr lang="en-US" sz="2400" b="0" dirty="0">
                <a:solidFill>
                  <a:srgbClr val="808080"/>
                </a:solidFill>
                <a:effectLst/>
                <a:latin typeface="Menlo" panose="020B0609030804020204" pitchFamily="49" charset="0"/>
              </a:rPr>
              <a:t>n</a:t>
            </a:r>
            <a:r>
              <a:rPr lang="en-US" sz="2400" b="0" dirty="0">
                <a:solidFill>
                  <a:srgbClr val="000000"/>
                </a:solidFill>
                <a:effectLst/>
                <a:latin typeface="Menlo" panose="020B0609030804020204" pitchFamily="49" charset="0"/>
              </a:rPr>
              <a:t>-&gt;bias;</a:t>
            </a:r>
          </a:p>
          <a:p>
            <a:r>
              <a:rPr lang="en-US" sz="2400" b="0" dirty="0">
                <a:solidFill>
                  <a:srgbClr val="0000FF"/>
                </a:solidFill>
                <a:effectLst/>
                <a:latin typeface="Menlo" panose="020B0609030804020204" pitchFamily="49" charset="0"/>
              </a:rPr>
              <a:t>  return</a:t>
            </a:r>
            <a:r>
              <a:rPr lang="en-US" sz="2400" b="0" dirty="0">
                <a:solidFill>
                  <a:srgbClr val="000000"/>
                </a:solidFill>
                <a:effectLst/>
                <a:latin typeface="Menlo" panose="020B0609030804020204" pitchFamily="49" charset="0"/>
              </a:rPr>
              <a:t> sigmoid(total);</a:t>
            </a:r>
          </a:p>
          <a:p>
            <a:r>
              <a:rPr lang="en-US" sz="2400" b="0" dirty="0">
                <a:solidFill>
                  <a:srgbClr val="000000"/>
                </a:solidFill>
                <a:effectLst/>
                <a:latin typeface="Menlo" panose="020B0609030804020204" pitchFamily="49" charset="0"/>
              </a:rPr>
              <a:t>}</a:t>
            </a:r>
          </a:p>
        </p:txBody>
      </p:sp>
      <p:sp>
        <p:nvSpPr>
          <p:cNvPr id="7" name="object 20">
            <a:extLst>
              <a:ext uri="{FF2B5EF4-FFF2-40B4-BE49-F238E27FC236}">
                <a16:creationId xmlns:a16="http://schemas.microsoft.com/office/drawing/2014/main" id="{C3D5ABCA-5C01-77A1-0F04-9A6815722145}"/>
              </a:ext>
            </a:extLst>
          </p:cNvPr>
          <p:cNvSpPr txBox="1"/>
          <p:nvPr/>
        </p:nvSpPr>
        <p:spPr>
          <a:xfrm>
            <a:off x="8895556" y="2179925"/>
            <a:ext cx="10744200" cy="5552802"/>
          </a:xfrm>
          <a:prstGeom prst="rect">
            <a:avLst/>
          </a:prstGeom>
        </p:spPr>
        <p:txBody>
          <a:bodyPr vert="horz" wrap="square" lIns="0" tIns="12700" rIns="0" bIns="0" rtlCol="0">
            <a:spAutoFit/>
          </a:bodyPr>
          <a:lstStyle/>
          <a:p>
            <a:r>
              <a:rPr lang="en-US" sz="2400" b="0" dirty="0">
                <a:solidFill>
                  <a:srgbClr val="0000FF"/>
                </a:solidFill>
                <a:effectLst/>
                <a:latin typeface="Menlo" panose="020B0609030804020204" pitchFamily="49" charset="0"/>
              </a:rPr>
              <a:t>int</a:t>
            </a:r>
            <a:r>
              <a:rPr lang="en-US" sz="2400" b="0" dirty="0">
                <a:solidFill>
                  <a:srgbClr val="000000"/>
                </a:solidFill>
                <a:effectLst/>
                <a:latin typeface="Menlo" panose="020B0609030804020204" pitchFamily="49" charset="0"/>
              </a:rPr>
              <a:t> main() {</a:t>
            </a: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weights[] = {</a:t>
            </a:r>
            <a:r>
              <a:rPr lang="en-US" sz="2400" b="0" dirty="0">
                <a:solidFill>
                  <a:srgbClr val="098658"/>
                </a:solidFill>
                <a:effectLst/>
                <a:latin typeface="Menlo" panose="020B0609030804020204" pitchFamily="49" charset="0"/>
              </a:rPr>
              <a:t>0</a:t>
            </a:r>
            <a:r>
              <a:rPr lang="en-US" sz="2400" b="0" dirty="0">
                <a:solidFill>
                  <a:srgbClr val="000000"/>
                </a:solidFill>
                <a:effectLst/>
                <a:latin typeface="Menlo" panose="020B0609030804020204" pitchFamily="49" charset="0"/>
              </a:rPr>
              <a:t>, </a:t>
            </a:r>
            <a:r>
              <a:rPr lang="en-US" sz="2400" b="0" dirty="0">
                <a:solidFill>
                  <a:srgbClr val="098658"/>
                </a:solidFill>
                <a:effectLst/>
                <a:latin typeface="Menlo" panose="020B0609030804020204" pitchFamily="49" charset="0"/>
              </a:rPr>
              <a:t>1</a:t>
            </a:r>
            <a:r>
              <a:rPr lang="en-US" sz="2400" b="0" dirty="0">
                <a:solidFill>
                  <a:srgbClr val="000000"/>
                </a:solidFill>
                <a:effectLst/>
                <a:latin typeface="Menlo" panose="020B0609030804020204" pitchFamily="49" charset="0"/>
              </a:rPr>
              <a:t>};</a:t>
            </a:r>
            <a:r>
              <a:rPr lang="en-US" sz="2400" b="0" dirty="0">
                <a:solidFill>
                  <a:srgbClr val="008000"/>
                </a:solidFill>
                <a:effectLst/>
                <a:latin typeface="Menlo" panose="020B0609030804020204" pitchFamily="49" charset="0"/>
              </a:rPr>
              <a:t> // w1 = 0, w2 = 1</a:t>
            </a:r>
            <a:endParaRPr lang="en-US" sz="2400" b="0" dirty="0">
              <a:solidFill>
                <a:srgbClr val="000000"/>
              </a:solidFill>
              <a:effectLst/>
              <a:latin typeface="Menlo" panose="020B0609030804020204" pitchFamily="49" charset="0"/>
            </a:endParaRP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bias = </a:t>
            </a:r>
            <a:r>
              <a:rPr lang="en-US" sz="2400" b="0" dirty="0">
                <a:solidFill>
                  <a:srgbClr val="098658"/>
                </a:solidFill>
                <a:effectLst/>
                <a:latin typeface="Menlo" panose="020B0609030804020204" pitchFamily="49" charset="0"/>
              </a:rPr>
              <a:t>4</a:t>
            </a:r>
            <a:r>
              <a:rPr lang="en-US" sz="2400" b="0" dirty="0">
                <a:solidFill>
                  <a:srgbClr val="000000"/>
                </a:solidFill>
                <a:effectLst/>
                <a:latin typeface="Menlo" panose="020B0609030804020204" pitchFamily="49" charset="0"/>
              </a:rPr>
              <a:t>;</a:t>
            </a:r>
            <a:r>
              <a:rPr lang="en-US" sz="2400" b="0" dirty="0">
                <a:solidFill>
                  <a:srgbClr val="008000"/>
                </a:solidFill>
                <a:effectLst/>
                <a:latin typeface="Menlo" panose="020B0609030804020204" pitchFamily="49" charset="0"/>
              </a:rPr>
              <a:t> // b = 4</a:t>
            </a:r>
            <a:endParaRPr lang="en-US" sz="2400" b="0" dirty="0">
              <a:solidFill>
                <a:srgbClr val="000000"/>
              </a:solidFill>
              <a:effectLst/>
              <a:latin typeface="Menlo" panose="020B0609030804020204" pitchFamily="49" charset="0"/>
            </a:endParaRPr>
          </a:p>
          <a:p>
            <a:br>
              <a:rPr lang="en-US" sz="2400" b="0" dirty="0">
                <a:solidFill>
                  <a:srgbClr val="000000"/>
                </a:solidFill>
                <a:effectLst/>
                <a:latin typeface="Menlo" panose="020B0609030804020204" pitchFamily="49" charset="0"/>
              </a:rPr>
            </a:b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struct</a:t>
            </a:r>
            <a:r>
              <a:rPr lang="en-US" sz="2400" b="0" dirty="0">
                <a:solidFill>
                  <a:srgbClr val="000000"/>
                </a:solidFill>
                <a:effectLst/>
                <a:latin typeface="Menlo" panose="020B0609030804020204" pitchFamily="49" charset="0"/>
              </a:rPr>
              <a:t> </a:t>
            </a:r>
            <a:r>
              <a:rPr lang="en-US" sz="2400" b="0" dirty="0">
                <a:solidFill>
                  <a:srgbClr val="2B91AF"/>
                </a:solidFill>
                <a:effectLst/>
                <a:latin typeface="Menlo" panose="020B0609030804020204" pitchFamily="49" charset="0"/>
              </a:rPr>
              <a:t>Neuron</a:t>
            </a:r>
            <a:r>
              <a:rPr lang="en-US" sz="2400" b="0" dirty="0">
                <a:solidFill>
                  <a:srgbClr val="000000"/>
                </a:solidFill>
                <a:effectLst/>
                <a:latin typeface="Menlo" panose="020B0609030804020204" pitchFamily="49" charset="0"/>
              </a:rPr>
              <a:t> n;</a:t>
            </a:r>
          </a:p>
          <a:p>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n.weights</a:t>
            </a:r>
            <a:r>
              <a:rPr lang="en-US" sz="2400" b="0" dirty="0">
                <a:solidFill>
                  <a:srgbClr val="000000"/>
                </a:solidFill>
                <a:effectLst/>
                <a:latin typeface="Menlo" panose="020B0609030804020204" pitchFamily="49" charset="0"/>
              </a:rPr>
              <a:t> = weights;</a:t>
            </a:r>
          </a:p>
          <a:p>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n.bias</a:t>
            </a:r>
            <a:r>
              <a:rPr lang="en-US" sz="2400" b="0" dirty="0">
                <a:solidFill>
                  <a:srgbClr val="000000"/>
                </a:solidFill>
                <a:effectLst/>
                <a:latin typeface="Menlo" panose="020B0609030804020204" pitchFamily="49" charset="0"/>
              </a:rPr>
              <a:t> = bias;</a:t>
            </a:r>
          </a:p>
          <a:p>
            <a:br>
              <a:rPr lang="en-US" sz="2400" b="0" dirty="0">
                <a:solidFill>
                  <a:srgbClr val="000000"/>
                </a:solidFill>
                <a:effectLst/>
                <a:latin typeface="Menlo" panose="020B0609030804020204" pitchFamily="49" charset="0"/>
              </a:rPr>
            </a:b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double</a:t>
            </a:r>
            <a:r>
              <a:rPr lang="en-US" sz="2400" b="0" dirty="0">
                <a:solidFill>
                  <a:srgbClr val="000000"/>
                </a:solidFill>
                <a:effectLst/>
                <a:latin typeface="Menlo" panose="020B0609030804020204" pitchFamily="49" charset="0"/>
              </a:rPr>
              <a:t> inputs[] = {</a:t>
            </a:r>
            <a:r>
              <a:rPr lang="en-US" sz="2400" b="0" dirty="0">
                <a:solidFill>
                  <a:srgbClr val="098658"/>
                </a:solidFill>
                <a:effectLst/>
                <a:latin typeface="Menlo" panose="020B0609030804020204" pitchFamily="49" charset="0"/>
              </a:rPr>
              <a:t>2</a:t>
            </a:r>
            <a:r>
              <a:rPr lang="en-US" sz="2400" b="0" dirty="0">
                <a:solidFill>
                  <a:srgbClr val="000000"/>
                </a:solidFill>
                <a:effectLst/>
                <a:latin typeface="Menlo" panose="020B0609030804020204" pitchFamily="49" charset="0"/>
              </a:rPr>
              <a:t>, </a:t>
            </a:r>
            <a:r>
              <a:rPr lang="en-US" sz="2400" b="0" dirty="0">
                <a:solidFill>
                  <a:srgbClr val="098658"/>
                </a:solidFill>
                <a:effectLst/>
                <a:latin typeface="Menlo" panose="020B0609030804020204" pitchFamily="49" charset="0"/>
              </a:rPr>
              <a:t>3</a:t>
            </a:r>
            <a:r>
              <a:rPr lang="en-US" sz="2400" b="0" dirty="0">
                <a:solidFill>
                  <a:srgbClr val="000000"/>
                </a:solidFill>
                <a:effectLst/>
                <a:latin typeface="Menlo" panose="020B0609030804020204" pitchFamily="49" charset="0"/>
              </a:rPr>
              <a:t>};</a:t>
            </a:r>
            <a:r>
              <a:rPr lang="en-US" sz="2400" b="0" dirty="0">
                <a:solidFill>
                  <a:srgbClr val="008000"/>
                </a:solidFill>
                <a:effectLst/>
                <a:latin typeface="Menlo" panose="020B0609030804020204" pitchFamily="49" charset="0"/>
              </a:rPr>
              <a:t> // x1 = 2, x2 = 3</a:t>
            </a:r>
            <a:endParaRPr lang="en-US" sz="2400" b="0" dirty="0">
              <a:solidFill>
                <a:srgbClr val="000000"/>
              </a:solidFill>
              <a:effectLst/>
              <a:latin typeface="Menlo" panose="020B0609030804020204" pitchFamily="49" charset="0"/>
            </a:endParaRPr>
          </a:p>
          <a:p>
            <a:r>
              <a:rPr lang="en-US" sz="2400" b="0" dirty="0">
                <a:solidFill>
                  <a:srgbClr val="0000FF"/>
                </a:solidFill>
                <a:effectLst/>
                <a:latin typeface="Menlo" panose="020B0609030804020204" pitchFamily="49" charset="0"/>
              </a:rPr>
              <a:t>  int</a:t>
            </a: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numInputs</a:t>
            </a:r>
            <a:r>
              <a:rPr lang="en-US" sz="2400" b="0" dirty="0">
                <a:solidFill>
                  <a:srgbClr val="000000"/>
                </a:solidFill>
                <a:effectLst/>
                <a:latin typeface="Menlo" panose="020B0609030804020204" pitchFamily="49" charset="0"/>
              </a:rPr>
              <a:t> = </a:t>
            </a:r>
            <a:r>
              <a:rPr lang="en-US" sz="2400" b="0" dirty="0">
                <a:solidFill>
                  <a:srgbClr val="098658"/>
                </a:solidFill>
                <a:effectLst/>
                <a:latin typeface="Menlo" panose="020B0609030804020204" pitchFamily="49" charset="0"/>
              </a:rPr>
              <a:t>2</a:t>
            </a:r>
            <a:r>
              <a:rPr lang="en-US" sz="2400" b="0" dirty="0">
                <a:solidFill>
                  <a:srgbClr val="000000"/>
                </a:solidFill>
                <a:effectLst/>
                <a:latin typeface="Menlo" panose="020B0609030804020204" pitchFamily="49" charset="0"/>
              </a:rPr>
              <a:t>;</a:t>
            </a:r>
          </a:p>
          <a:p>
            <a:br>
              <a:rPr lang="en-US" sz="2400" b="0" dirty="0">
                <a:solidFill>
                  <a:srgbClr val="000000"/>
                </a:solidFill>
                <a:effectLst/>
                <a:latin typeface="Menlo" panose="020B0609030804020204" pitchFamily="49" charset="0"/>
              </a:rPr>
            </a:b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printf</a:t>
            </a:r>
            <a:r>
              <a:rPr lang="en-US" sz="2400" b="0" dirty="0">
                <a:solidFill>
                  <a:srgbClr val="000000"/>
                </a:solidFill>
                <a:effectLst/>
                <a:latin typeface="Menlo" panose="020B0609030804020204" pitchFamily="49" charset="0"/>
              </a:rPr>
              <a:t>(</a:t>
            </a:r>
            <a:r>
              <a:rPr lang="en-US" sz="2400" b="0" dirty="0">
                <a:solidFill>
                  <a:srgbClr val="A31515"/>
                </a:solidFill>
                <a:effectLst/>
                <a:latin typeface="Menlo" panose="020B0609030804020204" pitchFamily="49" charset="0"/>
              </a:rPr>
              <a:t>"%</a:t>
            </a:r>
            <a:r>
              <a:rPr lang="en-US" sz="2400" b="0" dirty="0" err="1">
                <a:solidFill>
                  <a:srgbClr val="A31515"/>
                </a:solidFill>
                <a:effectLst/>
                <a:latin typeface="Menlo" panose="020B0609030804020204" pitchFamily="49" charset="0"/>
              </a:rPr>
              <a:t>lf</a:t>
            </a:r>
            <a:r>
              <a:rPr lang="en-US" sz="2400" b="0" dirty="0">
                <a:solidFill>
                  <a:srgbClr val="A31515"/>
                </a:solidFill>
                <a:effectLst/>
                <a:latin typeface="Menlo" panose="020B0609030804020204" pitchFamily="49" charset="0"/>
              </a:rPr>
              <a:t>\n"</a:t>
            </a:r>
            <a:r>
              <a:rPr lang="en-US" sz="2400" b="0" dirty="0">
                <a:solidFill>
                  <a:srgbClr val="000000"/>
                </a:solidFill>
                <a:effectLst/>
                <a:latin typeface="Menlo" panose="020B0609030804020204" pitchFamily="49" charset="0"/>
              </a:rPr>
              <a:t>, feedforward(&amp;n, inputs, </a:t>
            </a:r>
            <a:r>
              <a:rPr lang="en-US" sz="2400" b="0" dirty="0" err="1">
                <a:solidFill>
                  <a:srgbClr val="000000"/>
                </a:solidFill>
                <a:effectLst/>
                <a:latin typeface="Menlo" panose="020B0609030804020204" pitchFamily="49" charset="0"/>
              </a:rPr>
              <a:t>numInputs</a:t>
            </a:r>
            <a:r>
              <a:rPr lang="en-US" sz="2400" b="0" dirty="0">
                <a:solidFill>
                  <a:srgbClr val="000000"/>
                </a:solidFill>
                <a:effectLst/>
                <a:latin typeface="Menlo" panose="020B0609030804020204" pitchFamily="49" charset="0"/>
              </a:rPr>
              <a:t>));</a:t>
            </a:r>
          </a:p>
          <a:p>
            <a:r>
              <a:rPr lang="en-US" sz="2400" b="0" dirty="0">
                <a:solidFill>
                  <a:srgbClr val="008000"/>
                </a:solidFill>
                <a:effectLst/>
                <a:latin typeface="Menlo" panose="020B0609030804020204" pitchFamily="49" charset="0"/>
              </a:rPr>
              <a:t>  // 0.999089</a:t>
            </a:r>
            <a:br>
              <a:rPr lang="en-US" sz="2400" b="0" dirty="0">
                <a:solidFill>
                  <a:srgbClr val="000000"/>
                </a:solidFill>
                <a:effectLst/>
                <a:latin typeface="Menlo" panose="020B0609030804020204" pitchFamily="49" charset="0"/>
              </a:rPr>
            </a:b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return</a:t>
            </a:r>
            <a:r>
              <a:rPr lang="en-US" sz="2400" b="0" dirty="0">
                <a:solidFill>
                  <a:srgbClr val="000000"/>
                </a:solidFill>
                <a:effectLst/>
                <a:latin typeface="Menlo" panose="020B0609030804020204" pitchFamily="49" charset="0"/>
              </a:rPr>
              <a:t> </a:t>
            </a:r>
            <a:r>
              <a:rPr lang="en-US" sz="2400" b="0" dirty="0">
                <a:solidFill>
                  <a:srgbClr val="098658"/>
                </a:solidFill>
                <a:effectLst/>
                <a:latin typeface="Menlo" panose="020B0609030804020204" pitchFamily="49" charset="0"/>
              </a:rPr>
              <a:t>0</a:t>
            </a:r>
            <a:r>
              <a:rPr lang="en-US" sz="2400" b="0" dirty="0">
                <a:solidFill>
                  <a:srgbClr val="000000"/>
                </a:solidFill>
                <a:effectLst/>
                <a:latin typeface="Menlo" panose="020B0609030804020204" pitchFamily="49" charset="0"/>
              </a:rPr>
              <a:t>;</a:t>
            </a:r>
          </a:p>
          <a:p>
            <a:r>
              <a:rPr lang="en-US" sz="24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331087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r>
              <a:rPr lang="en-US" sz="4400" spc="-5" dirty="0">
                <a:cs typeface="Source Sans Pro Light"/>
              </a:rPr>
              <a:t> </a:t>
            </a:r>
            <a:r>
              <a:rPr lang="en-US" sz="4400" spc="-5" dirty="0" err="1">
                <a:cs typeface="Source Sans Pro Light"/>
              </a:rPr>
              <a:t>có</a:t>
            </a:r>
            <a:r>
              <a:rPr lang="en-US" sz="4400" spc="-5" dirty="0">
                <a:cs typeface="Source Sans Pro Light"/>
              </a:rPr>
              <a:t> 1 </a:t>
            </a:r>
            <a:r>
              <a:rPr lang="en-US" sz="4400" spc="-5" dirty="0" err="1">
                <a:cs typeface="Source Sans Pro Light"/>
              </a:rPr>
              <a:t>lớp</a:t>
            </a:r>
            <a:r>
              <a:rPr lang="en-US" sz="4400" spc="-5" dirty="0">
                <a:cs typeface="Source Sans Pro Light"/>
              </a:rPr>
              <a:t> </a:t>
            </a:r>
            <a:r>
              <a:rPr lang="en-US" sz="4400" spc="-5" dirty="0" err="1">
                <a:cs typeface="Source Sans Pro Light"/>
              </a:rPr>
              <a:t>ẩn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64B7A641-7D91-2D10-51CD-A4F904A28C67}"/>
                  </a:ext>
                </a:extLst>
              </p:cNvPr>
              <p:cNvSpPr txBox="1"/>
              <p:nvPr/>
            </p:nvSpPr>
            <p:spPr>
              <a:xfrm>
                <a:off x="818357" y="2463800"/>
                <a:ext cx="10896600" cy="81603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Mạng </a:t>
                </a:r>
                <a:r>
                  <a:rPr lang="en-US" sz="3600" spc="-5" dirty="0" err="1"/>
                  <a:t>nơ</a:t>
                </a:r>
                <a:r>
                  <a:rPr lang="en-US" sz="3600" spc="-5" dirty="0"/>
                  <a:t> </a:t>
                </a:r>
                <a:r>
                  <a:rPr lang="en-US" sz="3600" spc="-5" dirty="0" err="1"/>
                  <a:t>ron</a:t>
                </a:r>
                <a:r>
                  <a:rPr lang="en-US" sz="3600" spc="-5" dirty="0"/>
                  <a:t> </a:t>
                </a:r>
                <a:r>
                  <a:rPr lang="en-US" sz="3600" spc="-5" dirty="0" err="1"/>
                  <a:t>như</a:t>
                </a:r>
                <a:r>
                  <a:rPr lang="en-US" sz="3600" spc="-5" dirty="0"/>
                  <a:t> </a:t>
                </a:r>
                <a:r>
                  <a:rPr lang="en-US" sz="3600" spc="-5" dirty="0" err="1"/>
                  <a:t>hình</a:t>
                </a:r>
                <a:r>
                  <a:rPr lang="en-US" sz="3600" spc="-5" dirty="0"/>
                  <a:t> </a:t>
                </a:r>
                <a:r>
                  <a:rPr lang="en-US" sz="3600" spc="-5" dirty="0" err="1"/>
                  <a:t>có</a:t>
                </a:r>
                <a:r>
                  <a:rPr lang="en-US" sz="3600" spc="-5" dirty="0"/>
                  <a:t> 2 </a:t>
                </a:r>
                <a:r>
                  <a:rPr lang="en-US" sz="3600" spc="-5" dirty="0" err="1"/>
                  <a:t>đầu</a:t>
                </a:r>
                <a:r>
                  <a:rPr lang="en-US" sz="3600" spc="-5" dirty="0"/>
                  <a:t> </a:t>
                </a:r>
                <a:r>
                  <a:rPr lang="en-US" sz="3600" spc="-5" dirty="0" err="1"/>
                  <a:t>vào</a:t>
                </a:r>
                <a:r>
                  <a:rPr lang="en-US" sz="3600" spc="-5" dirty="0"/>
                  <a:t> </a:t>
                </a:r>
                <a14:m>
                  <m:oMath xmlns:m="http://schemas.openxmlformats.org/officeDocument/2006/math">
                    <m:sSub>
                      <m:sSubPr>
                        <m:ctrlPr>
                          <a:rPr lang="en-US" sz="360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 </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oMath>
                </a14:m>
                <a:r>
                  <a:rPr lang="vi-VN" sz="3600" spc="-5" dirty="0"/>
                  <a:t>, 1 lớp ẩn với 2 nơ ron </a:t>
                </a:r>
                <a14:m>
                  <m:oMath xmlns:m="http://schemas.openxmlformats.org/officeDocument/2006/math">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h</m:t>
                        </m:r>
                      </m:e>
                      <m:sub>
                        <m:r>
                          <a:rPr lang="en-US" sz="3600" i="1" spc="-5">
                            <a:latin typeface="Cambria Math" panose="02040503050406030204" pitchFamily="18" charset="0"/>
                          </a:rPr>
                          <m:t>1</m:t>
                        </m:r>
                      </m:sub>
                    </m:sSub>
                    <m:r>
                      <a:rPr lang="en-US" sz="3600" i="1" spc="-5">
                        <a:latin typeface="Cambria Math" panose="02040503050406030204" pitchFamily="18" charset="0"/>
                      </a:rPr>
                      <m:t>, </m:t>
                    </m:r>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h</m:t>
                        </m:r>
                      </m:e>
                      <m:sub>
                        <m:r>
                          <a:rPr lang="en-US" sz="3600" i="1" spc="-5">
                            <a:latin typeface="Cambria Math" panose="02040503050406030204" pitchFamily="18" charset="0"/>
                          </a:rPr>
                          <m:t>2</m:t>
                        </m:r>
                      </m:sub>
                    </m:sSub>
                  </m:oMath>
                </a14:m>
                <a:r>
                  <a:rPr lang="vi-VN" sz="3600" spc="-5" dirty="0"/>
                  <a:t>, 1 đầu ra </a:t>
                </a:r>
                <a14:m>
                  <m:oMath xmlns:m="http://schemas.openxmlformats.org/officeDocument/2006/math">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𝑜</m:t>
                        </m:r>
                      </m:e>
                      <m:sub>
                        <m:r>
                          <a:rPr lang="en-US" sz="3600" i="1" spc="-5">
                            <a:latin typeface="Cambria Math" panose="02040503050406030204" pitchFamily="18" charset="0"/>
                          </a:rPr>
                          <m:t>1</m:t>
                        </m:r>
                      </m:sub>
                    </m:sSub>
                    <m:r>
                      <a:rPr lang="en-US" sz="3600" b="0" i="0" spc="-5" smtClean="0">
                        <a:latin typeface="Cambria Math" panose="02040503050406030204" pitchFamily="18" charset="0"/>
                      </a:rPr>
                      <m:t>, </m:t>
                    </m:r>
                  </m:oMath>
                </a14:m>
                <a:r>
                  <a:rPr lang="vi-VN" sz="3600" spc="-5" dirty="0"/>
                  <a:t>được kết nối với 2 đầu vào </a:t>
                </a:r>
                <a14:m>
                  <m:oMath xmlns:m="http://schemas.openxmlformats.org/officeDocument/2006/math">
                    <m:sSub>
                      <m:sSubPr>
                        <m:ctrlPr>
                          <a:rPr lang="en-US" sz="360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 </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0" spc="-5" smtClean="0">
                        <a:latin typeface="Cambria Math" panose="02040503050406030204" pitchFamily="18" charset="0"/>
                      </a:rPr>
                      <m:t>.</m:t>
                    </m:r>
                  </m:oMath>
                </a14:m>
                <a:endParaRPr lang="vi-VN" sz="3600" spc="-5" dirty="0"/>
              </a:p>
              <a:p>
                <a:pPr marL="583565" marR="5080" indent="-571500" algn="just">
                  <a:lnSpc>
                    <a:spcPct val="130000"/>
                  </a:lnSpc>
                  <a:buFont typeface="Wingdings" panose="05000000000000000000" pitchFamily="2" charset="2"/>
                  <a:buChar char="§"/>
                </a:pPr>
                <a:r>
                  <a:rPr lang="vi-VN" sz="3600" spc="-5" dirty="0"/>
                  <a:t>Trọng số của tất cả đầu vào </a:t>
                </a:r>
                <a14:m>
                  <m:oMath xmlns:m="http://schemas.openxmlformats.org/officeDocument/2006/math">
                    <m:r>
                      <a:rPr lang="en-US" sz="3600" b="0" i="1" spc="-5" smtClean="0">
                        <a:latin typeface="Cambria Math" panose="02040503050406030204" pitchFamily="18" charset="0"/>
                      </a:rPr>
                      <m:t>𝑤</m:t>
                    </m:r>
                    <m:r>
                      <a:rPr lang="en-US" sz="3600" b="0" i="1" spc="-5" smtClean="0">
                        <a:latin typeface="Cambria Math" panose="02040503050406030204" pitchFamily="18" charset="0"/>
                      </a:rPr>
                      <m:t>=</m:t>
                    </m:r>
                    <m:d>
                      <m:dPr>
                        <m:begChr m:val="["/>
                        <m:endChr m:val="]"/>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0,1</m:t>
                        </m:r>
                      </m:e>
                    </m:d>
                  </m:oMath>
                </a14:m>
                <a:r>
                  <a:rPr lang="vi-VN" sz="3600" spc="-5" dirty="0"/>
                  <a:t>, độ lệch </a:t>
                </a:r>
                <a14:m>
                  <m:oMath xmlns:m="http://schemas.openxmlformats.org/officeDocument/2006/math">
                    <m:r>
                      <a:rPr lang="en-US" sz="3600" b="0" i="1" spc="-5" smtClean="0">
                        <a:latin typeface="Cambria Math" panose="02040503050406030204" pitchFamily="18" charset="0"/>
                      </a:rPr>
                      <m:t>𝑏</m:t>
                    </m:r>
                    <m:r>
                      <a:rPr lang="en-US" sz="3600" b="0" i="1" spc="-5" smtClean="0">
                        <a:latin typeface="Cambria Math" panose="02040503050406030204" pitchFamily="18" charset="0"/>
                      </a:rPr>
                      <m:t>=0</m:t>
                    </m:r>
                  </m:oMath>
                </a14:m>
                <a:r>
                  <a:rPr lang="vi-VN" sz="3600" spc="-5" dirty="0"/>
                  <a:t> và có cùng hàm kích hoạt sigmoid.</a:t>
                </a:r>
              </a:p>
              <a:p>
                <a:pPr marL="583565" marR="5080" indent="-571500" algn="just">
                  <a:lnSpc>
                    <a:spcPct val="130000"/>
                  </a:lnSpc>
                  <a:buFont typeface="Wingdings" panose="05000000000000000000" pitchFamily="2" charset="2"/>
                  <a:buChar char="§"/>
                </a:pPr>
                <a:r>
                  <a:rPr lang="vi-VN" sz="3600" spc="-5" dirty="0"/>
                  <a:t>Giả sử ta có đầu vào </a:t>
                </a:r>
                <a14:m>
                  <m:oMath xmlns:m="http://schemas.openxmlformats.org/officeDocument/2006/math">
                    <m:r>
                      <a:rPr lang="en-US" sz="3600" b="0" i="1" spc="-5" smtClean="0">
                        <a:latin typeface="Cambria Math" panose="02040503050406030204" pitchFamily="18" charset="0"/>
                      </a:rPr>
                      <m:t>𝑥</m:t>
                    </m:r>
                    <m:r>
                      <a:rPr lang="en-US" sz="3600" b="0" i="1" spc="-5" smtClean="0">
                        <a:latin typeface="Cambria Math" panose="02040503050406030204" pitchFamily="18" charset="0"/>
                      </a:rPr>
                      <m:t>=[2,3]</m:t>
                    </m:r>
                  </m:oMath>
                </a14:m>
                <a:endParaRPr lang="vi-VN" sz="3600" spc="-5" dirty="0"/>
              </a:p>
              <a:p>
                <a:pPr marL="583565" marR="5080" indent="-571500" algn="just">
                  <a:lnSpc>
                    <a:spcPct val="130000"/>
                  </a:lnSpc>
                  <a:buFont typeface="Wingdings" panose="05000000000000000000" pitchFamily="2" charset="2"/>
                  <a:buChar char="§"/>
                </a:pP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 =</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oMath>
                </a14:m>
                <a:endParaRPr lang="vi-VN" sz="3600" b="0" i="1" spc="-5" dirty="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rPr>
                        <m:t>                       =</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2∗0+3∗1+0</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3</m:t>
                          </m:r>
                        </m:e>
                      </m:d>
                    </m:oMath>
                  </m:oMathPara>
                </a14:m>
                <a:endParaRPr lang="en-US" sz="3600" b="0" i="1" spc="-5" dirty="0">
                  <a:latin typeface="Cambria Math" panose="02040503050406030204" pitchFamily="18" charset="0"/>
                </a:endParaRPr>
              </a:p>
              <a:p>
                <a:pPr marL="12065" marR="5080" algn="just">
                  <a:lnSpc>
                    <a:spcPct val="130000"/>
                  </a:lnSpc>
                </a:pPr>
                <a:r>
                  <a:rPr lang="vi-VN" sz="3600" b="0" i="1" spc="-5" dirty="0">
                    <a:latin typeface="Cambria Math" panose="02040503050406030204" pitchFamily="18" charset="0"/>
                  </a:rPr>
                  <a:t>					</a:t>
                </a:r>
                <a:r>
                  <a:rPr lang="vi-VN" sz="3600" b="0" spc="-5" dirty="0">
                    <a:latin typeface="Cambria Math" panose="02040503050406030204" pitchFamily="18" charset="0"/>
                  </a:rPr>
                  <a:t>= </a:t>
                </a:r>
                <a14:m>
                  <m:oMath xmlns:m="http://schemas.openxmlformats.org/officeDocument/2006/math">
                    <m:f>
                      <m:fPr>
                        <m:ctrlPr>
                          <a:rPr lang="vi-VN"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−3</m:t>
                            </m:r>
                          </m:sup>
                        </m:sSup>
                      </m:den>
                    </m:f>
                    <m:r>
                      <a:rPr lang="en-US" sz="3600" b="0" i="1" spc="-5" smtClean="0">
                        <a:latin typeface="Cambria Math" panose="02040503050406030204" pitchFamily="18" charset="0"/>
                      </a:rPr>
                      <m:t>=0.9526</m:t>
                    </m:r>
                  </m:oMath>
                </a14:m>
                <a:endParaRPr lang="vi-VN" sz="3600" b="0" spc="-5" dirty="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𝑜</m:t>
                    </m:r>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oMath>
                </a14:m>
                <a:endParaRPr lang="en-US" sz="3600" b="0" i="1" spc="-5" dirty="0">
                  <a:latin typeface="Cambria Math" panose="02040503050406030204" pitchFamily="18" charset="0"/>
                </a:endParaRPr>
              </a:p>
              <a:p>
                <a:pPr marL="12065" marR="5080" algn="just">
                  <a:lnSpc>
                    <a:spcPct val="130000"/>
                  </a:lnSpc>
                </a:pPr>
                <a:r>
                  <a:rPr lang="en-US" sz="3600" b="0" spc="-5" dirty="0"/>
                  <a:t>         </a:t>
                </a:r>
                <a14:m>
                  <m:oMath xmlns:m="http://schemas.openxmlformats.org/officeDocument/2006/math">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0.925∗</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0+1</m:t>
                            </m:r>
                          </m:e>
                        </m:d>
                        <m:r>
                          <a:rPr lang="en-US" sz="3600" b="0" i="1" spc="-5" smtClean="0">
                            <a:latin typeface="Cambria Math" panose="02040503050406030204" pitchFamily="18" charset="0"/>
                          </a:rPr>
                          <m:t>+0</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𝑓</m:t>
                    </m:r>
                    <m:r>
                      <a:rPr lang="en-US" sz="3600" b="0" i="1" spc="-5" smtClean="0">
                        <a:latin typeface="Cambria Math" panose="02040503050406030204" pitchFamily="18" charset="0"/>
                      </a:rPr>
                      <m:t>(0.925)</m:t>
                    </m:r>
                  </m:oMath>
                </a14:m>
                <a:endParaRPr lang="en-US" sz="3600" b="0" i="1" spc="-5" dirty="0">
                  <a:latin typeface="Cambria Math" panose="02040503050406030204" pitchFamily="18" charset="0"/>
                </a:endParaRPr>
              </a:p>
            </p:txBody>
          </p:sp>
        </mc:Choice>
        <mc:Fallback xmlns="">
          <p:sp>
            <p:nvSpPr>
              <p:cNvPr id="6" name="object 20">
                <a:extLst>
                  <a:ext uri="{FF2B5EF4-FFF2-40B4-BE49-F238E27FC236}">
                    <a16:creationId xmlns:a16="http://schemas.microsoft.com/office/drawing/2014/main" id="{64B7A641-7D91-2D10-51CD-A4F904A28C67}"/>
                  </a:ext>
                </a:extLst>
              </p:cNvPr>
              <p:cNvSpPr txBox="1">
                <a:spLocks noRot="1" noChangeAspect="1" noMove="1" noResize="1" noEditPoints="1" noAdjustHandles="1" noChangeArrowheads="1" noChangeShapeType="1" noTextEdit="1"/>
              </p:cNvSpPr>
              <p:nvPr/>
            </p:nvSpPr>
            <p:spPr>
              <a:xfrm>
                <a:off x="818357" y="2463800"/>
                <a:ext cx="10896600" cy="8160375"/>
              </a:xfrm>
              <a:prstGeom prst="rect">
                <a:avLst/>
              </a:prstGeom>
              <a:blipFill>
                <a:blip r:embed="rId3"/>
                <a:stretch>
                  <a:fillRect l="-2212" t="-155" r="-2445" b="-1553"/>
                </a:stretch>
              </a:blipFill>
            </p:spPr>
            <p:txBody>
              <a:bodyPr/>
              <a:lstStyle/>
              <a:p>
                <a:r>
                  <a:rPr lang="en-VN">
                    <a:noFill/>
                  </a:rPr>
                  <a:t> </a:t>
                </a:r>
              </a:p>
            </p:txBody>
          </p:sp>
        </mc:Fallback>
      </mc:AlternateContent>
      <p:pic>
        <p:nvPicPr>
          <p:cNvPr id="10" name="Picture 9">
            <a:extLst>
              <a:ext uri="{FF2B5EF4-FFF2-40B4-BE49-F238E27FC236}">
                <a16:creationId xmlns:a16="http://schemas.microsoft.com/office/drawing/2014/main" id="{4968D91A-5133-858A-7921-169C93B758B5}"/>
              </a:ext>
            </a:extLst>
          </p:cNvPr>
          <p:cNvPicPr>
            <a:picLocks noChangeAspect="1"/>
          </p:cNvPicPr>
          <p:nvPr/>
        </p:nvPicPr>
        <p:blipFill>
          <a:blip r:embed="rId4"/>
          <a:stretch>
            <a:fillRect/>
          </a:stretch>
        </p:blipFill>
        <p:spPr>
          <a:xfrm>
            <a:off x="11867356" y="2463800"/>
            <a:ext cx="6705600" cy="28829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347561-815D-6984-345D-7383C656CEA7}"/>
                  </a:ext>
                </a:extLst>
              </p:cNvPr>
              <p:cNvSpPr txBox="1"/>
              <p:nvPr/>
            </p:nvSpPr>
            <p:spPr>
              <a:xfrm>
                <a:off x="9266633" y="9750795"/>
                <a:ext cx="7586131" cy="877613"/>
              </a:xfrm>
              <a:prstGeom prst="rect">
                <a:avLst/>
              </a:prstGeom>
              <a:noFill/>
            </p:spPr>
            <p:txBody>
              <a:bodyPr wrap="square">
                <a:spAutoFit/>
              </a:bodyPr>
              <a:lstStyle/>
              <a:p>
                <a:r>
                  <a:rPr lang="vi-VN" sz="3600" b="0" spc="-5" dirty="0">
                    <a:latin typeface="Cambria Math" panose="02040503050406030204" pitchFamily="18" charset="0"/>
                  </a:rPr>
                  <a:t>= </a:t>
                </a:r>
                <a14:m>
                  <m:oMath xmlns:m="http://schemas.openxmlformats.org/officeDocument/2006/math">
                    <m:f>
                      <m:fPr>
                        <m:ctrlPr>
                          <a:rPr lang="vi-VN"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−0.925</m:t>
                            </m:r>
                          </m:sup>
                        </m:sSup>
                      </m:den>
                    </m:f>
                    <m:r>
                      <a:rPr lang="en-US" sz="3600" b="0" i="1" spc="-5" smtClean="0">
                        <a:latin typeface="Cambria Math" panose="02040503050406030204" pitchFamily="18" charset="0"/>
                      </a:rPr>
                      <m:t>=0.7216</m:t>
                    </m:r>
                  </m:oMath>
                </a14:m>
                <a:endParaRPr lang="en-VN" sz="3600" dirty="0"/>
              </a:p>
            </p:txBody>
          </p:sp>
        </mc:Choice>
        <mc:Fallback xmlns="">
          <p:sp>
            <p:nvSpPr>
              <p:cNvPr id="17" name="TextBox 16">
                <a:extLst>
                  <a:ext uri="{FF2B5EF4-FFF2-40B4-BE49-F238E27FC236}">
                    <a16:creationId xmlns:a16="http://schemas.microsoft.com/office/drawing/2014/main" id="{07347561-815D-6984-345D-7383C656CEA7}"/>
                  </a:ext>
                </a:extLst>
              </p:cNvPr>
              <p:cNvSpPr txBox="1">
                <a:spLocks noRot="1" noChangeAspect="1" noMove="1" noResize="1" noEditPoints="1" noAdjustHandles="1" noChangeArrowheads="1" noChangeShapeType="1" noTextEdit="1"/>
              </p:cNvSpPr>
              <p:nvPr/>
            </p:nvSpPr>
            <p:spPr>
              <a:xfrm>
                <a:off x="9266633" y="9750795"/>
                <a:ext cx="7586131" cy="877613"/>
              </a:xfrm>
              <a:prstGeom prst="rect">
                <a:avLst/>
              </a:prstGeom>
              <a:blipFill>
                <a:blip r:embed="rId5"/>
                <a:stretch>
                  <a:fillRect l="-2337" b="-12857"/>
                </a:stretch>
              </a:blipFill>
            </p:spPr>
            <p:txBody>
              <a:bodyPr/>
              <a:lstStyle/>
              <a:p>
                <a:r>
                  <a:rPr lang="en-VN">
                    <a:noFill/>
                  </a:rPr>
                  <a:t> </a:t>
                </a:r>
              </a:p>
            </p:txBody>
          </p:sp>
        </mc:Fallback>
      </mc:AlternateContent>
    </p:spTree>
    <p:extLst>
      <p:ext uri="{BB962C8B-B14F-4D97-AF65-F5344CB8AC3E}">
        <p14:creationId xmlns:p14="http://schemas.microsoft.com/office/powerpoint/2010/main" val="991217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r>
              <a:rPr lang="en-US" sz="4400" spc="-5" dirty="0">
                <a:cs typeface="Source Sans Pro Light"/>
              </a:rPr>
              <a:t> </a:t>
            </a:r>
            <a:r>
              <a:rPr lang="en-US" sz="4400" spc="-5" dirty="0" err="1">
                <a:cs typeface="Source Sans Pro Light"/>
              </a:rPr>
              <a:t>có</a:t>
            </a:r>
            <a:r>
              <a:rPr lang="en-US" sz="4400" spc="-5" dirty="0">
                <a:cs typeface="Source Sans Pro Light"/>
              </a:rPr>
              <a:t> 1 </a:t>
            </a:r>
            <a:r>
              <a:rPr lang="en-US" sz="4400" spc="-5" dirty="0" err="1">
                <a:cs typeface="Source Sans Pro Light"/>
              </a:rPr>
              <a:t>lớp</a:t>
            </a:r>
            <a:r>
              <a:rPr lang="en-US" sz="4400" spc="-5" dirty="0">
                <a:cs typeface="Source Sans Pro Light"/>
              </a:rPr>
              <a:t> </a:t>
            </a:r>
            <a:r>
              <a:rPr lang="en-US" sz="4400" spc="-5" dirty="0" err="1">
                <a:cs typeface="Source Sans Pro Light"/>
              </a:rPr>
              <a:t>ẩn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64B7A641-7D91-2D10-51CD-A4F904A28C67}"/>
                  </a:ext>
                </a:extLst>
              </p:cNvPr>
              <p:cNvSpPr txBox="1"/>
              <p:nvPr/>
            </p:nvSpPr>
            <p:spPr>
              <a:xfrm>
                <a:off x="818357" y="2463800"/>
                <a:ext cx="10896600" cy="81603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Mạng </a:t>
                </a:r>
                <a:r>
                  <a:rPr lang="en-US" sz="3600" spc="-5" dirty="0" err="1"/>
                  <a:t>nơ</a:t>
                </a:r>
                <a:r>
                  <a:rPr lang="en-US" sz="3600" spc="-5" dirty="0"/>
                  <a:t> </a:t>
                </a:r>
                <a:r>
                  <a:rPr lang="en-US" sz="3600" spc="-5" dirty="0" err="1"/>
                  <a:t>ron</a:t>
                </a:r>
                <a:r>
                  <a:rPr lang="en-US" sz="3600" spc="-5" dirty="0"/>
                  <a:t> </a:t>
                </a:r>
                <a:r>
                  <a:rPr lang="en-US" sz="3600" spc="-5" dirty="0" err="1"/>
                  <a:t>như</a:t>
                </a:r>
                <a:r>
                  <a:rPr lang="en-US" sz="3600" spc="-5" dirty="0"/>
                  <a:t> </a:t>
                </a:r>
                <a:r>
                  <a:rPr lang="en-US" sz="3600" spc="-5" dirty="0" err="1"/>
                  <a:t>hình</a:t>
                </a:r>
                <a:r>
                  <a:rPr lang="en-US" sz="3600" spc="-5" dirty="0"/>
                  <a:t> </a:t>
                </a:r>
                <a:r>
                  <a:rPr lang="en-US" sz="3600" spc="-5" dirty="0" err="1"/>
                  <a:t>có</a:t>
                </a:r>
                <a:r>
                  <a:rPr lang="en-US" sz="3600" spc="-5" dirty="0"/>
                  <a:t> 2 </a:t>
                </a:r>
                <a:r>
                  <a:rPr lang="en-US" sz="3600" spc="-5" dirty="0" err="1"/>
                  <a:t>đầu</a:t>
                </a:r>
                <a:r>
                  <a:rPr lang="en-US" sz="3600" spc="-5" dirty="0"/>
                  <a:t> </a:t>
                </a:r>
                <a:r>
                  <a:rPr lang="en-US" sz="3600" spc="-5" dirty="0" err="1"/>
                  <a:t>vào</a:t>
                </a:r>
                <a:r>
                  <a:rPr lang="en-US" sz="3600" spc="-5" dirty="0"/>
                  <a:t> </a:t>
                </a:r>
                <a14:m>
                  <m:oMath xmlns:m="http://schemas.openxmlformats.org/officeDocument/2006/math">
                    <m:sSub>
                      <m:sSubPr>
                        <m:ctrlPr>
                          <a:rPr lang="en-US" sz="360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 </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oMath>
                </a14:m>
                <a:r>
                  <a:rPr lang="vi-VN" sz="3600" spc="-5" dirty="0"/>
                  <a:t>, 1 lớp ẩn với 2 nơ ron </a:t>
                </a:r>
                <a14:m>
                  <m:oMath xmlns:m="http://schemas.openxmlformats.org/officeDocument/2006/math">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h</m:t>
                        </m:r>
                      </m:e>
                      <m:sub>
                        <m:r>
                          <a:rPr lang="en-US" sz="3600" i="1" spc="-5">
                            <a:latin typeface="Cambria Math" panose="02040503050406030204" pitchFamily="18" charset="0"/>
                          </a:rPr>
                          <m:t>1</m:t>
                        </m:r>
                      </m:sub>
                    </m:sSub>
                    <m:r>
                      <a:rPr lang="en-US" sz="3600" i="1" spc="-5">
                        <a:latin typeface="Cambria Math" panose="02040503050406030204" pitchFamily="18" charset="0"/>
                      </a:rPr>
                      <m:t>, </m:t>
                    </m:r>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h</m:t>
                        </m:r>
                      </m:e>
                      <m:sub>
                        <m:r>
                          <a:rPr lang="en-US" sz="3600" i="1" spc="-5">
                            <a:latin typeface="Cambria Math" panose="02040503050406030204" pitchFamily="18" charset="0"/>
                          </a:rPr>
                          <m:t>2</m:t>
                        </m:r>
                      </m:sub>
                    </m:sSub>
                  </m:oMath>
                </a14:m>
                <a:r>
                  <a:rPr lang="vi-VN" sz="3600" spc="-5" dirty="0"/>
                  <a:t>, 1 đầu ra </a:t>
                </a:r>
                <a14:m>
                  <m:oMath xmlns:m="http://schemas.openxmlformats.org/officeDocument/2006/math">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𝑜</m:t>
                        </m:r>
                      </m:e>
                      <m:sub>
                        <m:r>
                          <a:rPr lang="en-US" sz="3600" i="1" spc="-5">
                            <a:latin typeface="Cambria Math" panose="02040503050406030204" pitchFamily="18" charset="0"/>
                          </a:rPr>
                          <m:t>1</m:t>
                        </m:r>
                      </m:sub>
                    </m:sSub>
                    <m:r>
                      <a:rPr lang="en-US" sz="3600" b="0" i="0" spc="-5" smtClean="0">
                        <a:latin typeface="Cambria Math" panose="02040503050406030204" pitchFamily="18" charset="0"/>
                      </a:rPr>
                      <m:t>, </m:t>
                    </m:r>
                  </m:oMath>
                </a14:m>
                <a:r>
                  <a:rPr lang="vi-VN" sz="3600" spc="-5" dirty="0"/>
                  <a:t>được kết nối với 2 đầu vào </a:t>
                </a:r>
                <a14:m>
                  <m:oMath xmlns:m="http://schemas.openxmlformats.org/officeDocument/2006/math">
                    <m:sSub>
                      <m:sSubPr>
                        <m:ctrlPr>
                          <a:rPr lang="en-US" sz="360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 </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0" spc="-5" smtClean="0">
                        <a:latin typeface="Cambria Math" panose="02040503050406030204" pitchFamily="18" charset="0"/>
                      </a:rPr>
                      <m:t>.</m:t>
                    </m:r>
                  </m:oMath>
                </a14:m>
                <a:endParaRPr lang="vi-VN" sz="3600" spc="-5" dirty="0"/>
              </a:p>
              <a:p>
                <a:pPr marL="583565" marR="5080" indent="-571500" algn="just">
                  <a:lnSpc>
                    <a:spcPct val="130000"/>
                  </a:lnSpc>
                  <a:buFont typeface="Wingdings" panose="05000000000000000000" pitchFamily="2" charset="2"/>
                  <a:buChar char="§"/>
                </a:pPr>
                <a:r>
                  <a:rPr lang="vi-VN" sz="3600" spc="-5" dirty="0"/>
                  <a:t>Trọng số của tất cả đầu vào </a:t>
                </a:r>
                <a14:m>
                  <m:oMath xmlns:m="http://schemas.openxmlformats.org/officeDocument/2006/math">
                    <m:r>
                      <a:rPr lang="en-US" sz="3600" b="0" i="1" spc="-5" smtClean="0">
                        <a:latin typeface="Cambria Math" panose="02040503050406030204" pitchFamily="18" charset="0"/>
                      </a:rPr>
                      <m:t>𝑤</m:t>
                    </m:r>
                    <m:r>
                      <a:rPr lang="en-US" sz="3600" b="0" i="1" spc="-5" smtClean="0">
                        <a:latin typeface="Cambria Math" panose="02040503050406030204" pitchFamily="18" charset="0"/>
                      </a:rPr>
                      <m:t>=</m:t>
                    </m:r>
                    <m:d>
                      <m:dPr>
                        <m:begChr m:val="["/>
                        <m:endChr m:val="]"/>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0,1</m:t>
                        </m:r>
                      </m:e>
                    </m:d>
                  </m:oMath>
                </a14:m>
                <a:r>
                  <a:rPr lang="vi-VN" sz="3600" spc="-5" dirty="0"/>
                  <a:t>, độ lệch </a:t>
                </a:r>
                <a14:m>
                  <m:oMath xmlns:m="http://schemas.openxmlformats.org/officeDocument/2006/math">
                    <m:r>
                      <a:rPr lang="en-US" sz="3600" b="0" i="1" spc="-5" smtClean="0">
                        <a:latin typeface="Cambria Math" panose="02040503050406030204" pitchFamily="18" charset="0"/>
                      </a:rPr>
                      <m:t>𝑏</m:t>
                    </m:r>
                    <m:r>
                      <a:rPr lang="en-US" sz="3600" b="0" i="1" spc="-5" smtClean="0">
                        <a:latin typeface="Cambria Math" panose="02040503050406030204" pitchFamily="18" charset="0"/>
                      </a:rPr>
                      <m:t>=0</m:t>
                    </m:r>
                  </m:oMath>
                </a14:m>
                <a:r>
                  <a:rPr lang="vi-VN" sz="3600" spc="-5" dirty="0"/>
                  <a:t> và có cùng hàm kích hoạt sigmoid.</a:t>
                </a:r>
              </a:p>
              <a:p>
                <a:pPr marL="583565" marR="5080" indent="-571500" algn="just">
                  <a:lnSpc>
                    <a:spcPct val="130000"/>
                  </a:lnSpc>
                  <a:buFont typeface="Wingdings" panose="05000000000000000000" pitchFamily="2" charset="2"/>
                  <a:buChar char="§"/>
                </a:pPr>
                <a:r>
                  <a:rPr lang="vi-VN" sz="3600" spc="-5" dirty="0"/>
                  <a:t>Giả sử ta có đầu vào </a:t>
                </a:r>
                <a14:m>
                  <m:oMath xmlns:m="http://schemas.openxmlformats.org/officeDocument/2006/math">
                    <m:r>
                      <a:rPr lang="en-US" sz="3600" b="0" i="1" spc="-5" smtClean="0">
                        <a:latin typeface="Cambria Math" panose="02040503050406030204" pitchFamily="18" charset="0"/>
                      </a:rPr>
                      <m:t>𝑥</m:t>
                    </m:r>
                    <m:r>
                      <a:rPr lang="en-US" sz="3600" b="0" i="1" spc="-5" smtClean="0">
                        <a:latin typeface="Cambria Math" panose="02040503050406030204" pitchFamily="18" charset="0"/>
                      </a:rPr>
                      <m:t>=[2,3]</m:t>
                    </m:r>
                  </m:oMath>
                </a14:m>
                <a:endParaRPr lang="vi-VN" sz="3600" spc="-5" dirty="0"/>
              </a:p>
              <a:p>
                <a:pPr marL="583565" marR="5080" indent="-571500" algn="just">
                  <a:lnSpc>
                    <a:spcPct val="130000"/>
                  </a:lnSpc>
                  <a:buFont typeface="Wingdings" panose="05000000000000000000" pitchFamily="2" charset="2"/>
                  <a:buChar char="§"/>
                </a:pP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 =</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oMath>
                </a14:m>
                <a:endParaRPr lang="vi-VN" sz="3600" b="0" i="1" spc="-5" dirty="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rPr>
                        <m:t>                       =</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2∗0+3∗1+0</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3</m:t>
                          </m:r>
                        </m:e>
                      </m:d>
                    </m:oMath>
                  </m:oMathPara>
                </a14:m>
                <a:endParaRPr lang="en-US" sz="3600" b="0" i="1" spc="-5" dirty="0">
                  <a:latin typeface="Cambria Math" panose="02040503050406030204" pitchFamily="18" charset="0"/>
                </a:endParaRPr>
              </a:p>
              <a:p>
                <a:pPr marL="12065" marR="5080" algn="just">
                  <a:lnSpc>
                    <a:spcPct val="130000"/>
                  </a:lnSpc>
                </a:pPr>
                <a:r>
                  <a:rPr lang="vi-VN" sz="3600" b="0" i="1" spc="-5" dirty="0">
                    <a:latin typeface="Cambria Math" panose="02040503050406030204" pitchFamily="18" charset="0"/>
                  </a:rPr>
                  <a:t>					</a:t>
                </a:r>
                <a:r>
                  <a:rPr lang="vi-VN" sz="3600" b="0" spc="-5" dirty="0">
                    <a:latin typeface="Cambria Math" panose="02040503050406030204" pitchFamily="18" charset="0"/>
                  </a:rPr>
                  <a:t>= </a:t>
                </a:r>
                <a14:m>
                  <m:oMath xmlns:m="http://schemas.openxmlformats.org/officeDocument/2006/math">
                    <m:f>
                      <m:fPr>
                        <m:ctrlPr>
                          <a:rPr lang="vi-VN"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−3</m:t>
                            </m:r>
                          </m:sup>
                        </m:sSup>
                      </m:den>
                    </m:f>
                    <m:r>
                      <a:rPr lang="en-US" sz="3600" b="0" i="1" spc="-5" smtClean="0">
                        <a:latin typeface="Cambria Math" panose="02040503050406030204" pitchFamily="18" charset="0"/>
                      </a:rPr>
                      <m:t>=0.9526</m:t>
                    </m:r>
                  </m:oMath>
                </a14:m>
                <a:endParaRPr lang="vi-VN" sz="3600" b="0" spc="-5" dirty="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𝑜</m:t>
                    </m:r>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oMath>
                </a14:m>
                <a:endParaRPr lang="en-US" sz="3600" b="0" i="1" spc="-5" dirty="0">
                  <a:latin typeface="Cambria Math" panose="02040503050406030204" pitchFamily="18" charset="0"/>
                </a:endParaRPr>
              </a:p>
              <a:p>
                <a:pPr marL="12065" marR="5080" algn="just">
                  <a:lnSpc>
                    <a:spcPct val="130000"/>
                  </a:lnSpc>
                </a:pPr>
                <a:r>
                  <a:rPr lang="en-US" sz="3600" b="0" spc="-5" dirty="0"/>
                  <a:t>         </a:t>
                </a:r>
                <a14:m>
                  <m:oMath xmlns:m="http://schemas.openxmlformats.org/officeDocument/2006/math">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0.925∗</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0+1</m:t>
                            </m:r>
                          </m:e>
                        </m:d>
                        <m:r>
                          <a:rPr lang="en-US" sz="3600" b="0" i="1" spc="-5" smtClean="0">
                            <a:latin typeface="Cambria Math" panose="02040503050406030204" pitchFamily="18" charset="0"/>
                          </a:rPr>
                          <m:t>+0</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𝑓</m:t>
                    </m:r>
                    <m:r>
                      <a:rPr lang="en-US" sz="3600" b="0" i="1" spc="-5" smtClean="0">
                        <a:latin typeface="Cambria Math" panose="02040503050406030204" pitchFamily="18" charset="0"/>
                      </a:rPr>
                      <m:t>(0.925)</m:t>
                    </m:r>
                  </m:oMath>
                </a14:m>
                <a:endParaRPr lang="en-US" sz="3600" b="0" i="1" spc="-5" dirty="0">
                  <a:latin typeface="Cambria Math" panose="02040503050406030204" pitchFamily="18" charset="0"/>
                </a:endParaRPr>
              </a:p>
            </p:txBody>
          </p:sp>
        </mc:Choice>
        <mc:Fallback xmlns="">
          <p:sp>
            <p:nvSpPr>
              <p:cNvPr id="6" name="object 20">
                <a:extLst>
                  <a:ext uri="{FF2B5EF4-FFF2-40B4-BE49-F238E27FC236}">
                    <a16:creationId xmlns:a16="http://schemas.microsoft.com/office/drawing/2014/main" id="{64B7A641-7D91-2D10-51CD-A4F904A28C67}"/>
                  </a:ext>
                </a:extLst>
              </p:cNvPr>
              <p:cNvSpPr txBox="1">
                <a:spLocks noRot="1" noChangeAspect="1" noMove="1" noResize="1" noEditPoints="1" noAdjustHandles="1" noChangeArrowheads="1" noChangeShapeType="1" noTextEdit="1"/>
              </p:cNvSpPr>
              <p:nvPr/>
            </p:nvSpPr>
            <p:spPr>
              <a:xfrm>
                <a:off x="818357" y="2463800"/>
                <a:ext cx="10896600" cy="8160375"/>
              </a:xfrm>
              <a:prstGeom prst="rect">
                <a:avLst/>
              </a:prstGeom>
              <a:blipFill>
                <a:blip r:embed="rId3"/>
                <a:stretch>
                  <a:fillRect l="-2212" t="-155" r="-2445" b="-1553"/>
                </a:stretch>
              </a:blipFill>
            </p:spPr>
            <p:txBody>
              <a:bodyPr/>
              <a:lstStyle/>
              <a:p>
                <a:r>
                  <a:rPr lang="en-VN">
                    <a:noFill/>
                  </a:rPr>
                  <a:t> </a:t>
                </a:r>
              </a:p>
            </p:txBody>
          </p:sp>
        </mc:Fallback>
      </mc:AlternateContent>
      <p:pic>
        <p:nvPicPr>
          <p:cNvPr id="10" name="Picture 9">
            <a:extLst>
              <a:ext uri="{FF2B5EF4-FFF2-40B4-BE49-F238E27FC236}">
                <a16:creationId xmlns:a16="http://schemas.microsoft.com/office/drawing/2014/main" id="{4968D91A-5133-858A-7921-169C93B758B5}"/>
              </a:ext>
            </a:extLst>
          </p:cNvPr>
          <p:cNvPicPr>
            <a:picLocks noChangeAspect="1"/>
          </p:cNvPicPr>
          <p:nvPr/>
        </p:nvPicPr>
        <p:blipFill>
          <a:blip r:embed="rId4"/>
          <a:stretch>
            <a:fillRect/>
          </a:stretch>
        </p:blipFill>
        <p:spPr>
          <a:xfrm>
            <a:off x="11867356" y="2463800"/>
            <a:ext cx="6705600" cy="28829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347561-815D-6984-345D-7383C656CEA7}"/>
                  </a:ext>
                </a:extLst>
              </p:cNvPr>
              <p:cNvSpPr txBox="1"/>
              <p:nvPr/>
            </p:nvSpPr>
            <p:spPr>
              <a:xfrm>
                <a:off x="9266633" y="9750795"/>
                <a:ext cx="7586131" cy="877613"/>
              </a:xfrm>
              <a:prstGeom prst="rect">
                <a:avLst/>
              </a:prstGeom>
              <a:noFill/>
            </p:spPr>
            <p:txBody>
              <a:bodyPr wrap="square">
                <a:spAutoFit/>
              </a:bodyPr>
              <a:lstStyle/>
              <a:p>
                <a:r>
                  <a:rPr lang="vi-VN" sz="3600" b="0" spc="-5" dirty="0">
                    <a:latin typeface="Cambria Math" panose="02040503050406030204" pitchFamily="18" charset="0"/>
                  </a:rPr>
                  <a:t>= </a:t>
                </a:r>
                <a14:m>
                  <m:oMath xmlns:m="http://schemas.openxmlformats.org/officeDocument/2006/math">
                    <m:f>
                      <m:fPr>
                        <m:ctrlPr>
                          <a:rPr lang="vi-VN"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−0.925</m:t>
                            </m:r>
                          </m:sup>
                        </m:sSup>
                      </m:den>
                    </m:f>
                    <m:r>
                      <a:rPr lang="en-US" sz="3600" b="0" i="1" spc="-5" smtClean="0">
                        <a:latin typeface="Cambria Math" panose="02040503050406030204" pitchFamily="18" charset="0"/>
                      </a:rPr>
                      <m:t>=0.7216</m:t>
                    </m:r>
                  </m:oMath>
                </a14:m>
                <a:endParaRPr lang="en-VN" sz="3600" dirty="0"/>
              </a:p>
            </p:txBody>
          </p:sp>
        </mc:Choice>
        <mc:Fallback xmlns="">
          <p:sp>
            <p:nvSpPr>
              <p:cNvPr id="17" name="TextBox 16">
                <a:extLst>
                  <a:ext uri="{FF2B5EF4-FFF2-40B4-BE49-F238E27FC236}">
                    <a16:creationId xmlns:a16="http://schemas.microsoft.com/office/drawing/2014/main" id="{07347561-815D-6984-345D-7383C656CEA7}"/>
                  </a:ext>
                </a:extLst>
              </p:cNvPr>
              <p:cNvSpPr txBox="1">
                <a:spLocks noRot="1" noChangeAspect="1" noMove="1" noResize="1" noEditPoints="1" noAdjustHandles="1" noChangeArrowheads="1" noChangeShapeType="1" noTextEdit="1"/>
              </p:cNvSpPr>
              <p:nvPr/>
            </p:nvSpPr>
            <p:spPr>
              <a:xfrm>
                <a:off x="9266633" y="9750795"/>
                <a:ext cx="7586131" cy="877613"/>
              </a:xfrm>
              <a:prstGeom prst="rect">
                <a:avLst/>
              </a:prstGeom>
              <a:blipFill>
                <a:blip r:embed="rId5"/>
                <a:stretch>
                  <a:fillRect l="-2337" b="-12857"/>
                </a:stretch>
              </a:blipFill>
            </p:spPr>
            <p:txBody>
              <a:bodyPr/>
              <a:lstStyle/>
              <a:p>
                <a:r>
                  <a:rPr lang="en-VN">
                    <a:noFill/>
                  </a:rPr>
                  <a:t> </a:t>
                </a:r>
              </a:p>
            </p:txBody>
          </p:sp>
        </mc:Fallback>
      </mc:AlternateContent>
    </p:spTree>
    <p:extLst>
      <p:ext uri="{BB962C8B-B14F-4D97-AF65-F5344CB8AC3E}">
        <p14:creationId xmlns:p14="http://schemas.microsoft.com/office/powerpoint/2010/main" val="945194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Mô</a:t>
            </a:r>
            <a:r>
              <a:rPr lang="en-US" sz="4400" spc="-5" dirty="0">
                <a:cs typeface="Source Sans Pro Light"/>
              </a:rPr>
              <a:t> </a:t>
            </a:r>
            <a:r>
              <a:rPr lang="en-US" sz="4400" spc="-5" dirty="0" err="1">
                <a:cs typeface="Source Sans Pro Light"/>
              </a:rPr>
              <a:t>hình</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r>
              <a:rPr lang="en-US" sz="4400" spc="-5" dirty="0">
                <a:cs typeface="Source Sans Pro Light"/>
              </a:rPr>
              <a:t> 1 </a:t>
            </a:r>
            <a:r>
              <a:rPr lang="en-US" sz="4400" spc="-5" dirty="0" err="1">
                <a:cs typeface="Source Sans Pro Light"/>
              </a:rPr>
              <a:t>lớp</a:t>
            </a:r>
            <a:r>
              <a:rPr lang="en-US" sz="4400" spc="-5" dirty="0">
                <a:cs typeface="Source Sans Pro Light"/>
              </a:rPr>
              <a:t> </a:t>
            </a:r>
            <a:r>
              <a:rPr lang="en-US" sz="4400" spc="-5" dirty="0" err="1">
                <a:cs typeface="Source Sans Pro Light"/>
              </a:rPr>
              <a:t>ẩn</a:t>
            </a:r>
            <a:endParaRPr lang="vi-VN" sz="4400" spc="-5" dirty="0">
              <a:cs typeface="Source Sans Pro Light"/>
            </a:endParaRPr>
          </a:p>
        </p:txBody>
      </p:sp>
      <p:sp>
        <p:nvSpPr>
          <p:cNvPr id="6" name="object 20">
            <a:extLst>
              <a:ext uri="{FF2B5EF4-FFF2-40B4-BE49-F238E27FC236}">
                <a16:creationId xmlns:a16="http://schemas.microsoft.com/office/drawing/2014/main" id="{64B7A641-7D91-2D10-51CD-A4F904A28C67}"/>
              </a:ext>
            </a:extLst>
          </p:cNvPr>
          <p:cNvSpPr txBox="1"/>
          <p:nvPr/>
        </p:nvSpPr>
        <p:spPr>
          <a:xfrm>
            <a:off x="361157" y="2192625"/>
            <a:ext cx="8305799" cy="8322791"/>
          </a:xfrm>
          <a:prstGeom prst="rect">
            <a:avLst/>
          </a:prstGeom>
        </p:spPr>
        <p:txBody>
          <a:bodyPr vert="horz" wrap="square" lIns="0" tIns="12700" rIns="0" bIns="0" rtlCol="0">
            <a:spAutoFit/>
          </a:bodyPr>
          <a:lstStyle/>
          <a:p>
            <a:r>
              <a:rPr lang="en-US" sz="2000" b="0" dirty="0">
                <a:solidFill>
                  <a:srgbClr val="808080"/>
                </a:solidFill>
                <a:effectLst/>
                <a:latin typeface="Menlo" panose="020B0609030804020204" pitchFamily="49" charset="0"/>
              </a:rPr>
              <a:t>#include</a:t>
            </a:r>
            <a:r>
              <a:rPr lang="en-US" sz="2000" b="0" dirty="0">
                <a:solidFill>
                  <a:srgbClr val="0000FF"/>
                </a:solidFill>
                <a:effectLst/>
                <a:latin typeface="Menlo" panose="020B0609030804020204" pitchFamily="49" charset="0"/>
              </a:rPr>
              <a:t> </a:t>
            </a:r>
            <a:r>
              <a:rPr lang="en-US" sz="2000" b="0" dirty="0">
                <a:solidFill>
                  <a:srgbClr val="A31515"/>
                </a:solidFill>
                <a:effectLst/>
                <a:latin typeface="Menlo" panose="020B0609030804020204" pitchFamily="49" charset="0"/>
              </a:rPr>
              <a:t>&lt;</a:t>
            </a:r>
            <a:r>
              <a:rPr lang="en-US" sz="2000" b="0" dirty="0" err="1">
                <a:solidFill>
                  <a:srgbClr val="A31515"/>
                </a:solidFill>
                <a:effectLst/>
                <a:latin typeface="Menlo" panose="020B0609030804020204" pitchFamily="49" charset="0"/>
              </a:rPr>
              <a:t>stdio.h</a:t>
            </a:r>
            <a:r>
              <a:rPr lang="en-US" sz="2000" b="0" dirty="0">
                <a:solidFill>
                  <a:srgbClr val="A31515"/>
                </a:solidFill>
                <a:effectLst/>
                <a:latin typeface="Menlo" panose="020B0609030804020204" pitchFamily="49" charset="0"/>
              </a:rPr>
              <a:t>&gt;</a:t>
            </a:r>
            <a:endParaRPr lang="en-US" sz="2000" b="0" dirty="0">
              <a:solidFill>
                <a:srgbClr val="000000"/>
              </a:solidFill>
              <a:effectLst/>
              <a:latin typeface="Menlo" panose="020B0609030804020204" pitchFamily="49" charset="0"/>
            </a:endParaRPr>
          </a:p>
          <a:p>
            <a:r>
              <a:rPr lang="en-US" sz="2000" b="0" dirty="0">
                <a:solidFill>
                  <a:srgbClr val="808080"/>
                </a:solidFill>
                <a:effectLst/>
                <a:latin typeface="Menlo" panose="020B0609030804020204" pitchFamily="49" charset="0"/>
              </a:rPr>
              <a:t>#include</a:t>
            </a:r>
            <a:r>
              <a:rPr lang="en-US" sz="2000" b="0" dirty="0">
                <a:solidFill>
                  <a:srgbClr val="0000FF"/>
                </a:solidFill>
                <a:effectLst/>
                <a:latin typeface="Menlo" panose="020B0609030804020204" pitchFamily="49" charset="0"/>
              </a:rPr>
              <a:t> </a:t>
            </a:r>
            <a:r>
              <a:rPr lang="en-US" sz="2000" b="0" dirty="0">
                <a:solidFill>
                  <a:srgbClr val="A31515"/>
                </a:solidFill>
                <a:effectLst/>
                <a:latin typeface="Menlo" panose="020B0609030804020204" pitchFamily="49" charset="0"/>
              </a:rPr>
              <a:t>&lt;</a:t>
            </a:r>
            <a:r>
              <a:rPr lang="en-US" sz="2000" b="0" dirty="0" err="1">
                <a:solidFill>
                  <a:srgbClr val="A31515"/>
                </a:solidFill>
                <a:effectLst/>
                <a:latin typeface="Menlo" panose="020B0609030804020204" pitchFamily="49" charset="0"/>
              </a:rPr>
              <a:t>math.h</a:t>
            </a:r>
            <a:r>
              <a:rPr lang="en-US" sz="2000" b="0" dirty="0">
                <a:solidFill>
                  <a:srgbClr val="A31515"/>
                </a:solidFill>
                <a:effectLst/>
                <a:latin typeface="Menlo" panose="020B0609030804020204" pitchFamily="49" charset="0"/>
              </a:rPr>
              <a:t>&gt;</a:t>
            </a:r>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sigmoid(</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 {</a:t>
            </a:r>
          </a:p>
          <a:p>
            <a:r>
              <a:rPr lang="en-US" sz="2000" b="0" dirty="0">
                <a:solidFill>
                  <a:srgbClr val="008000"/>
                </a:solidFill>
                <a:effectLst/>
                <a:latin typeface="Menlo" panose="020B0609030804020204" pitchFamily="49" charset="0"/>
              </a:rPr>
              <a:t>  // </a:t>
            </a:r>
            <a:r>
              <a:rPr lang="en-US" sz="2000" b="0" dirty="0" err="1">
                <a:solidFill>
                  <a:srgbClr val="008000"/>
                </a:solidFill>
                <a:effectLst/>
                <a:latin typeface="Menlo" panose="020B0609030804020204" pitchFamily="49" charset="0"/>
              </a:rPr>
              <a:t>Hàm</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kích</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hoạt</a:t>
            </a:r>
            <a:r>
              <a:rPr lang="en-US" sz="2000" b="0" dirty="0">
                <a:solidFill>
                  <a:srgbClr val="008000"/>
                </a:solidFill>
                <a:effectLst/>
                <a:latin typeface="Menlo" panose="020B0609030804020204" pitchFamily="49" charset="0"/>
              </a:rPr>
              <a:t>: f(x) = 1 / (1 + e^(-x))</a:t>
            </a:r>
            <a:endParaRPr lang="en-US" sz="2000" b="0" dirty="0">
              <a:solidFill>
                <a:srgbClr val="000000"/>
              </a:solidFill>
              <a:effectLst/>
              <a:latin typeface="Menlo" panose="020B0609030804020204" pitchFamily="49" charset="0"/>
            </a:endParaRPr>
          </a:p>
          <a:p>
            <a:r>
              <a:rPr lang="en-US" sz="2000" b="0" dirty="0">
                <a:solidFill>
                  <a:srgbClr val="0000FF"/>
                </a:solidFill>
                <a:effectLst/>
                <a:latin typeface="Menlo" panose="020B0609030804020204" pitchFamily="49" charset="0"/>
              </a:rPr>
              <a:t>  return</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1</a:t>
            </a:r>
            <a:r>
              <a:rPr lang="en-US" sz="2000" b="0" dirty="0">
                <a:solidFill>
                  <a:srgbClr val="000000"/>
                </a:solidFill>
                <a:effectLst/>
                <a:latin typeface="Menlo" panose="020B0609030804020204" pitchFamily="49" charset="0"/>
              </a:rPr>
              <a:t> / (</a:t>
            </a:r>
            <a:r>
              <a:rPr lang="en-US" sz="2000" b="0" dirty="0">
                <a:solidFill>
                  <a:srgbClr val="098658"/>
                </a:solidFill>
                <a:effectLst/>
                <a:latin typeface="Menlo" panose="020B0609030804020204" pitchFamily="49" charset="0"/>
              </a:rPr>
              <a:t>1</a:t>
            </a:r>
            <a:r>
              <a:rPr lang="en-US" sz="2000" b="0" dirty="0">
                <a:solidFill>
                  <a:srgbClr val="000000"/>
                </a:solidFill>
                <a:effectLst/>
                <a:latin typeface="Menlo" panose="020B0609030804020204" pitchFamily="49" charset="0"/>
              </a:rPr>
              <a:t> + exp(-</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a:t>
            </a: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*weights;</a:t>
            </a: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bias;</a:t>
            </a:r>
          </a:p>
          <a:p>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feedforward(</a:t>
            </a:r>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a:t>
            </a:r>
            <a:r>
              <a:rPr lang="en-US" sz="2000" b="0" dirty="0">
                <a:solidFill>
                  <a:srgbClr val="808080"/>
                </a:solidFill>
                <a:effectLst/>
                <a:latin typeface="Menlo" panose="020B0609030804020204" pitchFamily="49" charset="0"/>
              </a:rPr>
              <a:t>n</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a:t>
            </a:r>
            <a:r>
              <a:rPr lang="en-US" sz="2000" b="0" dirty="0">
                <a:solidFill>
                  <a:srgbClr val="808080"/>
                </a:solidFill>
                <a:effectLst/>
                <a:latin typeface="Menlo" panose="020B0609030804020204" pitchFamily="49" charset="0"/>
              </a:rPr>
              <a:t>inputs</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int</a:t>
            </a:r>
            <a:r>
              <a:rPr lang="en-US" sz="2000" b="0" dirty="0">
                <a:solidFill>
                  <a:srgbClr val="000000"/>
                </a:solidFill>
                <a:effectLst/>
                <a:latin typeface="Menlo" panose="020B0609030804020204" pitchFamily="49" charset="0"/>
              </a:rPr>
              <a:t> </a:t>
            </a:r>
            <a:r>
              <a:rPr lang="en-US" sz="2000" b="0" dirty="0" err="1">
                <a:solidFill>
                  <a:srgbClr val="808080"/>
                </a:solidFill>
                <a:effectLst/>
                <a:latin typeface="Menlo" panose="020B0609030804020204" pitchFamily="49" charset="0"/>
              </a:rPr>
              <a:t>numInputs</a:t>
            </a:r>
            <a:r>
              <a:rPr lang="en-US" sz="2000" b="0" dirty="0">
                <a:solidFill>
                  <a:srgbClr val="000000"/>
                </a:solidFill>
                <a:effectLst/>
                <a:latin typeface="Menlo" panose="020B0609030804020204" pitchFamily="49" charset="0"/>
              </a:rPr>
              <a:t>) {</a:t>
            </a:r>
          </a:p>
          <a:p>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w,b,f</a:t>
            </a:r>
            <a:endParaRPr lang="en-US" sz="2000" b="0" dirty="0">
              <a:solidFill>
                <a:srgbClr val="000000"/>
              </a:solidFill>
              <a:effectLst/>
              <a:latin typeface="Menlo" panose="020B0609030804020204" pitchFamily="49" charset="0"/>
            </a:endParaRP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total = </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a:t>
            </a:r>
          </a:p>
          <a:p>
            <a:r>
              <a:rPr lang="en-US" sz="2000" b="0" dirty="0">
                <a:solidFill>
                  <a:srgbClr val="0000FF"/>
                </a:solidFill>
                <a:effectLst/>
                <a:latin typeface="Menlo" panose="020B0609030804020204" pitchFamily="49" charset="0"/>
              </a:rPr>
              <a:t>  for</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int</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 = </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 &lt; </a:t>
            </a:r>
            <a:r>
              <a:rPr lang="en-US" sz="2000" b="0" dirty="0" err="1">
                <a:solidFill>
                  <a:srgbClr val="808080"/>
                </a:solidFill>
                <a:effectLst/>
                <a:latin typeface="Menlo" panose="020B0609030804020204" pitchFamily="49" charset="0"/>
              </a:rPr>
              <a:t>numInputs</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 {</a:t>
            </a:r>
          </a:p>
          <a:p>
            <a:r>
              <a:rPr lang="en-US" sz="2000" b="0" dirty="0">
                <a:solidFill>
                  <a:srgbClr val="000000"/>
                </a:solidFill>
                <a:effectLst/>
                <a:latin typeface="Menlo" panose="020B0609030804020204" pitchFamily="49" charset="0"/>
              </a:rPr>
              <a:t>    total += </a:t>
            </a:r>
            <a:r>
              <a:rPr lang="en-US" sz="2000" b="0" dirty="0">
                <a:solidFill>
                  <a:srgbClr val="808080"/>
                </a:solidFill>
                <a:effectLst/>
                <a:latin typeface="Menlo" panose="020B0609030804020204" pitchFamily="49" charset="0"/>
              </a:rPr>
              <a:t>n</a:t>
            </a:r>
            <a:r>
              <a:rPr lang="en-US" sz="2000" b="0" dirty="0">
                <a:solidFill>
                  <a:srgbClr val="000000"/>
                </a:solidFill>
                <a:effectLst/>
                <a:latin typeface="Menlo" panose="020B0609030804020204" pitchFamily="49" charset="0"/>
              </a:rPr>
              <a:t>-&gt;weights[</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 * </a:t>
            </a:r>
            <a:r>
              <a:rPr lang="en-US" sz="2000" b="0" dirty="0">
                <a:solidFill>
                  <a:srgbClr val="808080"/>
                </a:solidFill>
                <a:effectLst/>
                <a:latin typeface="Menlo" panose="020B0609030804020204" pitchFamily="49" charset="0"/>
              </a:rPr>
              <a:t>inputs</a:t>
            </a:r>
            <a:r>
              <a:rPr lang="en-US" sz="2000" b="0" dirty="0">
                <a:solidFill>
                  <a:srgbClr val="000000"/>
                </a:solidFill>
                <a:effectLst/>
                <a:latin typeface="Menlo" panose="020B0609030804020204" pitchFamily="49" charset="0"/>
              </a:rPr>
              <a:t>[</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  }</a:t>
            </a:r>
          </a:p>
          <a:p>
            <a:r>
              <a:rPr lang="en-US" sz="2000" b="0" dirty="0">
                <a:solidFill>
                  <a:srgbClr val="000000"/>
                </a:solidFill>
                <a:effectLst/>
                <a:latin typeface="Menlo" panose="020B0609030804020204" pitchFamily="49" charset="0"/>
              </a:rPr>
              <a:t>  total += </a:t>
            </a:r>
            <a:r>
              <a:rPr lang="en-US" sz="2000" b="0" dirty="0">
                <a:solidFill>
                  <a:srgbClr val="808080"/>
                </a:solidFill>
                <a:effectLst/>
                <a:latin typeface="Menlo" panose="020B0609030804020204" pitchFamily="49" charset="0"/>
              </a:rPr>
              <a:t>n</a:t>
            </a:r>
            <a:r>
              <a:rPr lang="en-US" sz="2000" b="0" dirty="0">
                <a:solidFill>
                  <a:srgbClr val="000000"/>
                </a:solidFill>
                <a:effectLst/>
                <a:latin typeface="Menlo" panose="020B0609030804020204" pitchFamily="49" charset="0"/>
              </a:rPr>
              <a:t>-&gt;bias;</a:t>
            </a:r>
          </a:p>
          <a:p>
            <a:r>
              <a:rPr lang="en-US" sz="2000" b="0" dirty="0">
                <a:solidFill>
                  <a:srgbClr val="0000FF"/>
                </a:solidFill>
                <a:effectLst/>
                <a:latin typeface="Menlo" panose="020B0609030804020204" pitchFamily="49" charset="0"/>
              </a:rPr>
              <a:t>  return</a:t>
            </a:r>
            <a:r>
              <a:rPr lang="en-US" sz="2000" b="0" dirty="0">
                <a:solidFill>
                  <a:srgbClr val="000000"/>
                </a:solidFill>
                <a:effectLst/>
                <a:latin typeface="Menlo" panose="020B0609030804020204" pitchFamily="49" charset="0"/>
              </a:rPr>
              <a:t> sigmoid(total);</a:t>
            </a:r>
          </a:p>
          <a:p>
            <a:r>
              <a:rPr lang="en-US" sz="2000" b="0" dirty="0">
                <a:solidFill>
                  <a:srgbClr val="000000"/>
                </a:solidFill>
                <a:effectLst/>
                <a:latin typeface="Menlo" panose="020B0609030804020204" pitchFamily="49" charset="0"/>
              </a:rPr>
              <a:t>}</a:t>
            </a:r>
          </a:p>
          <a:p>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err="1">
                <a:solidFill>
                  <a:srgbClr val="2B91AF"/>
                </a:solidFill>
                <a:effectLst/>
                <a:latin typeface="Menlo" panose="020B0609030804020204" pitchFamily="49" charset="0"/>
              </a:rPr>
              <a:t>OurNeuralNetwork</a:t>
            </a:r>
            <a:r>
              <a:rPr lang="en-US" sz="2000" b="0" dirty="0">
                <a:solidFill>
                  <a:srgbClr val="000000"/>
                </a:solidFill>
                <a:effectLst/>
                <a:latin typeface="Menlo" panose="020B0609030804020204" pitchFamily="49" charset="0"/>
              </a:rPr>
              <a:t> {</a:t>
            </a:r>
          </a:p>
          <a:p>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h1;</a:t>
            </a:r>
          </a:p>
          <a:p>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h2;</a:t>
            </a:r>
          </a:p>
          <a:p>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o1;</a:t>
            </a:r>
          </a:p>
          <a:p>
            <a:r>
              <a:rPr lang="en-US" sz="2000" b="0" dirty="0">
                <a:solidFill>
                  <a:srgbClr val="000000"/>
                </a:solidFill>
                <a:effectLst/>
                <a:latin typeface="Menlo" panose="020B0609030804020204" pitchFamily="49" charset="0"/>
              </a:rPr>
              <a:t>};</a:t>
            </a:r>
          </a:p>
        </p:txBody>
      </p:sp>
      <p:sp>
        <p:nvSpPr>
          <p:cNvPr id="7" name="object 20">
            <a:extLst>
              <a:ext uri="{FF2B5EF4-FFF2-40B4-BE49-F238E27FC236}">
                <a16:creationId xmlns:a16="http://schemas.microsoft.com/office/drawing/2014/main" id="{C3D5ABCA-5C01-77A1-0F04-9A6815722145}"/>
              </a:ext>
            </a:extLst>
          </p:cNvPr>
          <p:cNvSpPr txBox="1"/>
          <p:nvPr/>
        </p:nvSpPr>
        <p:spPr>
          <a:xfrm>
            <a:off x="8666956" y="2192625"/>
            <a:ext cx="9906000" cy="7707238"/>
          </a:xfrm>
          <a:prstGeom prst="rect">
            <a:avLst/>
          </a:prstGeom>
        </p:spPr>
        <p:txBody>
          <a:bodyPr vert="horz" wrap="square" lIns="0" tIns="12700" rIns="0" bIns="0" rtlCol="0">
            <a:spAutoFit/>
          </a:bodyPr>
          <a:lstStyle/>
          <a:p>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feedforwardNetwork</a:t>
            </a:r>
            <a:r>
              <a:rPr lang="en-US" sz="2000" b="0" dirty="0">
                <a:solidFill>
                  <a:srgbClr val="000000"/>
                </a:solidFill>
                <a:effectLst/>
                <a:latin typeface="Menlo" panose="020B0609030804020204" pitchFamily="49" charset="0"/>
              </a:rPr>
              <a:t>(</a:t>
            </a:r>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err="1">
                <a:solidFill>
                  <a:srgbClr val="2B91AF"/>
                </a:solidFill>
                <a:effectLst/>
                <a:latin typeface="Menlo" panose="020B0609030804020204" pitchFamily="49" charset="0"/>
              </a:rPr>
              <a:t>OurNeuralNetwork</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a:t>
            </a:r>
            <a:r>
              <a:rPr lang="en-US" sz="2000" b="0" dirty="0">
                <a:solidFill>
                  <a:srgbClr val="808080"/>
                </a:solidFill>
                <a:effectLst/>
                <a:latin typeface="Menlo" panose="020B0609030804020204" pitchFamily="49" charset="0"/>
              </a:rPr>
              <a:t>network</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 {</a:t>
            </a: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out_h1 = feedforward(&amp;</a:t>
            </a:r>
            <a:r>
              <a:rPr lang="en-US" sz="2000" b="0" dirty="0">
                <a:solidFill>
                  <a:srgbClr val="808080"/>
                </a:solidFill>
                <a:effectLst/>
                <a:latin typeface="Menlo" panose="020B0609030804020204" pitchFamily="49" charset="0"/>
              </a:rPr>
              <a:t>network</a:t>
            </a:r>
            <a:r>
              <a:rPr lang="en-US" sz="2000" b="0" dirty="0">
                <a:solidFill>
                  <a:srgbClr val="000000"/>
                </a:solidFill>
                <a:effectLst/>
                <a:latin typeface="Menlo" panose="020B0609030804020204" pitchFamily="49" charset="0"/>
              </a:rPr>
              <a:t>-&gt;h1, </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2</a:t>
            </a:r>
            <a:r>
              <a:rPr lang="en-US" sz="2000" b="0" dirty="0">
                <a:solidFill>
                  <a:srgbClr val="000000"/>
                </a:solidFill>
                <a:effectLst/>
                <a:latin typeface="Menlo" panose="020B0609030804020204" pitchFamily="49" charset="0"/>
              </a:rPr>
              <a:t>);</a:t>
            </a: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out_h2 = feedforward(&amp;</a:t>
            </a:r>
            <a:r>
              <a:rPr lang="en-US" sz="2000" b="0" dirty="0">
                <a:solidFill>
                  <a:srgbClr val="808080"/>
                </a:solidFill>
                <a:effectLst/>
                <a:latin typeface="Menlo" panose="020B0609030804020204" pitchFamily="49" charset="0"/>
              </a:rPr>
              <a:t>network</a:t>
            </a:r>
            <a:r>
              <a:rPr lang="en-US" sz="2000" b="0" dirty="0">
                <a:solidFill>
                  <a:srgbClr val="000000"/>
                </a:solidFill>
                <a:effectLst/>
                <a:latin typeface="Menlo" panose="020B0609030804020204" pitchFamily="49" charset="0"/>
              </a:rPr>
              <a:t>-&gt;h2, </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2</a:t>
            </a:r>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00"/>
                </a:solidFill>
                <a:effectLst/>
                <a:latin typeface="Menlo" panose="020B0609030804020204" pitchFamily="49" charset="0"/>
              </a:rPr>
              <a:t>  </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Các</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đầu</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vào</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cho</a:t>
            </a:r>
            <a:r>
              <a:rPr lang="en-US" sz="2000" b="0" dirty="0">
                <a:solidFill>
                  <a:srgbClr val="008000"/>
                </a:solidFill>
                <a:effectLst/>
                <a:latin typeface="Menlo" panose="020B0609030804020204" pitchFamily="49" charset="0"/>
              </a:rPr>
              <a:t> o1 </a:t>
            </a:r>
            <a:r>
              <a:rPr lang="en-US" sz="2000" b="0" dirty="0" err="1">
                <a:solidFill>
                  <a:srgbClr val="008000"/>
                </a:solidFill>
                <a:effectLst/>
                <a:latin typeface="Menlo" panose="020B0609030804020204" pitchFamily="49" charset="0"/>
              </a:rPr>
              <a:t>là</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các</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đầu</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ra</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từ</a:t>
            </a:r>
            <a:r>
              <a:rPr lang="en-US" sz="2000" b="0" dirty="0">
                <a:solidFill>
                  <a:srgbClr val="008000"/>
                </a:solidFill>
                <a:effectLst/>
                <a:latin typeface="Menlo" panose="020B0609030804020204" pitchFamily="49" charset="0"/>
              </a:rPr>
              <a:t> h1 </a:t>
            </a:r>
            <a:r>
              <a:rPr lang="en-US" sz="2000" b="0" dirty="0" err="1">
                <a:solidFill>
                  <a:srgbClr val="008000"/>
                </a:solidFill>
                <a:effectLst/>
                <a:latin typeface="Menlo" panose="020B0609030804020204" pitchFamily="49" charset="0"/>
              </a:rPr>
              <a:t>và</a:t>
            </a:r>
            <a:r>
              <a:rPr lang="en-US" sz="2000" b="0" dirty="0">
                <a:solidFill>
                  <a:srgbClr val="008000"/>
                </a:solidFill>
                <a:effectLst/>
                <a:latin typeface="Menlo" panose="020B0609030804020204" pitchFamily="49" charset="0"/>
              </a:rPr>
              <a:t> h2</a:t>
            </a:r>
            <a:endParaRPr lang="en-US" sz="2000" b="0" dirty="0">
              <a:solidFill>
                <a:srgbClr val="000000"/>
              </a:solidFill>
              <a:effectLst/>
              <a:latin typeface="Menlo" panose="020B0609030804020204" pitchFamily="49" charset="0"/>
            </a:endParaRP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inputs_o1[] = {out_h1, out_h2};</a:t>
            </a:r>
          </a:p>
          <a:p>
            <a:r>
              <a:rPr lang="en-US" sz="2000" b="0" dirty="0">
                <a:solidFill>
                  <a:srgbClr val="0000FF"/>
                </a:solidFill>
                <a:effectLst/>
                <a:latin typeface="Menlo" panose="020B0609030804020204" pitchFamily="49" charset="0"/>
              </a:rPr>
              <a:t>  return</a:t>
            </a:r>
            <a:r>
              <a:rPr lang="en-US" sz="2000" b="0" dirty="0">
                <a:solidFill>
                  <a:srgbClr val="000000"/>
                </a:solidFill>
                <a:effectLst/>
                <a:latin typeface="Menlo" panose="020B0609030804020204" pitchFamily="49" charset="0"/>
              </a:rPr>
              <a:t> feedforward(&amp;</a:t>
            </a:r>
            <a:r>
              <a:rPr lang="en-US" sz="2000" b="0" dirty="0">
                <a:solidFill>
                  <a:srgbClr val="808080"/>
                </a:solidFill>
                <a:effectLst/>
                <a:latin typeface="Menlo" panose="020B0609030804020204" pitchFamily="49" charset="0"/>
              </a:rPr>
              <a:t>network</a:t>
            </a:r>
            <a:r>
              <a:rPr lang="en-US" sz="2000" b="0" dirty="0">
                <a:solidFill>
                  <a:srgbClr val="000000"/>
                </a:solidFill>
                <a:effectLst/>
                <a:latin typeface="Menlo" panose="020B0609030804020204" pitchFamily="49" charset="0"/>
              </a:rPr>
              <a:t>-&gt;o1, inputs_o1, </a:t>
            </a:r>
            <a:r>
              <a:rPr lang="en-US" sz="2000" b="0" dirty="0">
                <a:solidFill>
                  <a:srgbClr val="098658"/>
                </a:solidFill>
                <a:effectLst/>
                <a:latin typeface="Menlo" panose="020B0609030804020204" pitchFamily="49" charset="0"/>
              </a:rPr>
              <a:t>2</a:t>
            </a:r>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int</a:t>
            </a:r>
            <a:r>
              <a:rPr lang="en-US" sz="2000" b="0" dirty="0">
                <a:solidFill>
                  <a:srgbClr val="000000"/>
                </a:solidFill>
                <a:effectLst/>
                <a:latin typeface="Menlo" panose="020B0609030804020204" pitchFamily="49" charset="0"/>
              </a:rPr>
              <a:t> main() {</a:t>
            </a:r>
          </a:p>
          <a:p>
            <a:r>
              <a:rPr lang="en-US" sz="2000" b="0" dirty="0">
                <a:solidFill>
                  <a:srgbClr val="0000FF"/>
                </a:solidFill>
                <a:effectLst/>
                <a:latin typeface="Menlo" panose="020B0609030804020204" pitchFamily="49" charset="0"/>
              </a:rPr>
              <a:t>  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neuron;</a:t>
            </a:r>
          </a:p>
          <a:p>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neuron.weights</a:t>
            </a:r>
            <a:r>
              <a:rPr lang="en-US" sz="2000" b="0" dirty="0">
                <a:solidFill>
                  <a:srgbClr val="000000"/>
                </a:solidFill>
                <a:effectLst/>
                <a:latin typeface="Menlo" panose="020B0609030804020204" pitchFamily="49" charset="0"/>
              </a:rPr>
              <a:t> = (</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1</a:t>
            </a:r>
            <a:r>
              <a:rPr lang="en-US" sz="2000" b="0" dirty="0">
                <a:solidFill>
                  <a:srgbClr val="000000"/>
                </a:solidFill>
                <a:effectLst/>
                <a:latin typeface="Menlo" panose="020B0609030804020204" pitchFamily="49" charset="0"/>
              </a:rPr>
              <a:t>};</a:t>
            </a:r>
            <a:r>
              <a:rPr lang="en-US" sz="2000" b="0" dirty="0">
                <a:solidFill>
                  <a:srgbClr val="008000"/>
                </a:solidFill>
                <a:effectLst/>
                <a:latin typeface="Menlo" panose="020B0609030804020204" pitchFamily="49" charset="0"/>
              </a:rPr>
              <a:t> // w1 = 0, w2 = 1</a:t>
            </a:r>
            <a:endParaRPr lang="en-US" sz="2000" b="0" dirty="0">
              <a:solidFill>
                <a:srgbClr val="000000"/>
              </a:solidFill>
              <a:effectLst/>
              <a:latin typeface="Menlo" panose="020B0609030804020204" pitchFamily="49" charset="0"/>
            </a:endParaRPr>
          </a:p>
          <a:p>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neuron.bias</a:t>
            </a:r>
            <a:r>
              <a:rPr lang="en-US" sz="2000" b="0" dirty="0">
                <a:solidFill>
                  <a:srgbClr val="000000"/>
                </a:solidFill>
                <a:effectLst/>
                <a:latin typeface="Menlo" panose="020B0609030804020204" pitchFamily="49" charset="0"/>
              </a:rPr>
              <a:t> = </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err="1">
                <a:solidFill>
                  <a:srgbClr val="2B91AF"/>
                </a:solidFill>
                <a:effectLst/>
                <a:latin typeface="Menlo" panose="020B0609030804020204" pitchFamily="49" charset="0"/>
              </a:rPr>
              <a:t>OurNeuralNetwork</a:t>
            </a:r>
            <a:r>
              <a:rPr lang="en-US" sz="2000" b="0" dirty="0">
                <a:solidFill>
                  <a:srgbClr val="000000"/>
                </a:solidFill>
                <a:effectLst/>
                <a:latin typeface="Menlo" panose="020B0609030804020204" pitchFamily="49" charset="0"/>
              </a:rPr>
              <a:t> network;</a:t>
            </a:r>
          </a:p>
          <a:p>
            <a:r>
              <a:rPr lang="en-US" sz="2000" b="0" dirty="0">
                <a:solidFill>
                  <a:srgbClr val="000000"/>
                </a:solidFill>
                <a:effectLst/>
                <a:latin typeface="Menlo" panose="020B0609030804020204" pitchFamily="49" charset="0"/>
              </a:rPr>
              <a:t>  network.h1 </a:t>
            </a:r>
            <a:r>
              <a:rPr lang="en-US" sz="2000" b="0" dirty="0">
                <a:solidFill>
                  <a:srgbClr val="008080"/>
                </a:solidFill>
                <a:effectLst/>
                <a:latin typeface="Menlo" panose="020B0609030804020204" pitchFamily="49" charset="0"/>
              </a:rPr>
              <a:t>=</a:t>
            </a:r>
            <a:r>
              <a:rPr lang="en-US" sz="2000" b="0" dirty="0">
                <a:solidFill>
                  <a:srgbClr val="000000"/>
                </a:solidFill>
                <a:effectLst/>
                <a:latin typeface="Menlo" panose="020B0609030804020204" pitchFamily="49" charset="0"/>
              </a:rPr>
              <a:t> neuron;</a:t>
            </a:r>
          </a:p>
          <a:p>
            <a:r>
              <a:rPr lang="en-US" sz="2000" b="0" dirty="0">
                <a:solidFill>
                  <a:srgbClr val="000000"/>
                </a:solidFill>
                <a:effectLst/>
                <a:latin typeface="Menlo" panose="020B0609030804020204" pitchFamily="49" charset="0"/>
              </a:rPr>
              <a:t>  network.h2 </a:t>
            </a:r>
            <a:r>
              <a:rPr lang="en-US" sz="2000" b="0" dirty="0">
                <a:solidFill>
                  <a:srgbClr val="008080"/>
                </a:solidFill>
                <a:effectLst/>
                <a:latin typeface="Menlo" panose="020B0609030804020204" pitchFamily="49" charset="0"/>
              </a:rPr>
              <a:t>=</a:t>
            </a:r>
            <a:r>
              <a:rPr lang="en-US" sz="2000" b="0" dirty="0">
                <a:solidFill>
                  <a:srgbClr val="000000"/>
                </a:solidFill>
                <a:effectLst/>
                <a:latin typeface="Menlo" panose="020B0609030804020204" pitchFamily="49" charset="0"/>
              </a:rPr>
              <a:t> neuron;</a:t>
            </a:r>
          </a:p>
          <a:p>
            <a:r>
              <a:rPr lang="en-US" sz="2000" b="0" dirty="0">
                <a:solidFill>
                  <a:srgbClr val="000000"/>
                </a:solidFill>
                <a:effectLst/>
                <a:latin typeface="Menlo" panose="020B0609030804020204" pitchFamily="49" charset="0"/>
              </a:rPr>
              <a:t>  network.o1 </a:t>
            </a:r>
            <a:r>
              <a:rPr lang="en-US" sz="2000" b="0" dirty="0">
                <a:solidFill>
                  <a:srgbClr val="008080"/>
                </a:solidFill>
                <a:effectLst/>
                <a:latin typeface="Menlo" panose="020B0609030804020204" pitchFamily="49" charset="0"/>
              </a:rPr>
              <a:t>=</a:t>
            </a:r>
            <a:r>
              <a:rPr lang="en-US" sz="2000" b="0" dirty="0">
                <a:solidFill>
                  <a:srgbClr val="000000"/>
                </a:solidFill>
                <a:effectLst/>
                <a:latin typeface="Menlo" panose="020B0609030804020204" pitchFamily="49" charset="0"/>
              </a:rPr>
              <a:t> neuron;</a:t>
            </a:r>
          </a:p>
          <a:p>
            <a:br>
              <a:rPr lang="en-US" sz="2000" b="0" dirty="0">
                <a:solidFill>
                  <a:srgbClr val="000000"/>
                </a:solidFill>
                <a:effectLst/>
                <a:latin typeface="Menlo" panose="020B0609030804020204" pitchFamily="49" charset="0"/>
              </a:rPr>
            </a:b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x[] = {</a:t>
            </a:r>
            <a:r>
              <a:rPr lang="en-US" sz="2000" b="0" dirty="0">
                <a:solidFill>
                  <a:srgbClr val="098658"/>
                </a:solidFill>
                <a:effectLst/>
                <a:latin typeface="Menlo" panose="020B0609030804020204" pitchFamily="49" charset="0"/>
              </a:rPr>
              <a:t>2</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3</a:t>
            </a:r>
            <a:r>
              <a:rPr lang="en-US" sz="2000" b="0" dirty="0">
                <a:solidFill>
                  <a:srgbClr val="000000"/>
                </a:solidFill>
                <a:effectLst/>
                <a:latin typeface="Menlo" panose="020B0609030804020204" pitchFamily="49" charset="0"/>
              </a:rPr>
              <a:t>};</a:t>
            </a:r>
            <a:r>
              <a:rPr lang="en-US" sz="2000" b="0" dirty="0">
                <a:solidFill>
                  <a:srgbClr val="008000"/>
                </a:solidFill>
                <a:effectLst/>
                <a:latin typeface="Menlo" panose="020B0609030804020204" pitchFamily="49" charset="0"/>
              </a:rPr>
              <a:t> // x1 = 2, x2 = 3</a:t>
            </a:r>
            <a:endParaRPr lang="en-US" sz="2000" b="0" dirty="0">
              <a:solidFill>
                <a:srgbClr val="000000"/>
              </a:solidFill>
              <a:effectLst/>
              <a:latin typeface="Menlo" panose="020B0609030804020204" pitchFamily="49" charset="0"/>
            </a:endParaRPr>
          </a:p>
          <a:p>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printf</a:t>
            </a:r>
            <a:r>
              <a:rPr lang="en-US" sz="2000" b="0" dirty="0">
                <a:solidFill>
                  <a:srgbClr val="000000"/>
                </a:solidFill>
                <a:effectLst/>
                <a:latin typeface="Menlo" panose="020B0609030804020204" pitchFamily="49" charset="0"/>
              </a:rPr>
              <a:t>(</a:t>
            </a:r>
            <a:r>
              <a:rPr lang="en-US" sz="2000" b="0" dirty="0">
                <a:solidFill>
                  <a:srgbClr val="A31515"/>
                </a:solidFill>
                <a:effectLst/>
                <a:latin typeface="Menlo" panose="020B0609030804020204" pitchFamily="49" charset="0"/>
              </a:rPr>
              <a:t>"%</a:t>
            </a:r>
            <a:r>
              <a:rPr lang="en-US" sz="2000" b="0" dirty="0" err="1">
                <a:solidFill>
                  <a:srgbClr val="A31515"/>
                </a:solidFill>
                <a:effectLst/>
                <a:latin typeface="Menlo" panose="020B0609030804020204" pitchFamily="49" charset="0"/>
              </a:rPr>
              <a:t>lf</a:t>
            </a:r>
            <a:r>
              <a:rPr lang="en-US" sz="2000" b="0" dirty="0">
                <a:solidFill>
                  <a:srgbClr val="A31515"/>
                </a:solidFill>
                <a:effectLst/>
                <a:latin typeface="Menlo" panose="020B0609030804020204" pitchFamily="49" charset="0"/>
              </a:rPr>
              <a:t>\n"</a:t>
            </a:r>
            <a:r>
              <a:rPr lang="en-US" sz="2000" b="0" dirty="0">
                <a:solidFill>
                  <a:srgbClr val="000000"/>
                </a:solidFill>
                <a:effectLst/>
                <a:latin typeface="Menlo" panose="020B0609030804020204" pitchFamily="49" charset="0"/>
              </a:rPr>
              <a:t>,</a:t>
            </a:r>
            <a:r>
              <a:rPr lang="en-US" sz="2000" b="0" dirty="0" err="1">
                <a:solidFill>
                  <a:srgbClr val="000000"/>
                </a:solidFill>
                <a:effectLst/>
                <a:latin typeface="Menlo" panose="020B0609030804020204" pitchFamily="49" charset="0"/>
              </a:rPr>
              <a:t>feedforwardNetwork</a:t>
            </a:r>
            <a:r>
              <a:rPr lang="en-US" sz="2000" b="0" dirty="0">
                <a:solidFill>
                  <a:srgbClr val="000000"/>
                </a:solidFill>
                <a:effectLst/>
                <a:latin typeface="Menlo" panose="020B0609030804020204" pitchFamily="49" charset="0"/>
              </a:rPr>
              <a:t>(&amp;network, x));</a:t>
            </a:r>
            <a:r>
              <a:rPr lang="en-US" sz="2000" b="0" dirty="0">
                <a:solidFill>
                  <a:srgbClr val="008000"/>
                </a:solidFill>
                <a:effectLst/>
                <a:latin typeface="Menlo" panose="020B0609030804020204" pitchFamily="49" charset="0"/>
              </a:rPr>
              <a:t>//0.721633</a:t>
            </a:r>
            <a:endParaRPr lang="en-US" sz="2000" b="0" dirty="0">
              <a:solidFill>
                <a:srgbClr val="000000"/>
              </a:solidFill>
              <a:effectLst/>
              <a:latin typeface="Menlo" panose="020B0609030804020204" pitchFamily="49" charset="0"/>
            </a:endParaRPr>
          </a:p>
          <a:p>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return</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409248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pic>
        <p:nvPicPr>
          <p:cNvPr id="10" name="Picture 9">
            <a:extLst>
              <a:ext uri="{FF2B5EF4-FFF2-40B4-BE49-F238E27FC236}">
                <a16:creationId xmlns:a16="http://schemas.microsoft.com/office/drawing/2014/main" id="{4968D91A-5133-858A-7921-169C93B758B5}"/>
              </a:ext>
            </a:extLst>
          </p:cNvPr>
          <p:cNvPicPr>
            <a:picLocks noChangeAspect="1"/>
          </p:cNvPicPr>
          <p:nvPr/>
        </p:nvPicPr>
        <p:blipFill>
          <a:blip r:embed="rId3"/>
          <a:stretch>
            <a:fillRect/>
          </a:stretch>
        </p:blipFill>
        <p:spPr>
          <a:xfrm>
            <a:off x="11067256" y="2463800"/>
            <a:ext cx="6705600" cy="2882900"/>
          </a:xfrm>
          <a:prstGeom prst="rect">
            <a:avLst/>
          </a:prstGeom>
        </p:spPr>
      </p:pic>
      <p:graphicFrame>
        <p:nvGraphicFramePr>
          <p:cNvPr id="9" name="Table 8">
            <a:extLst>
              <a:ext uri="{FF2B5EF4-FFF2-40B4-BE49-F238E27FC236}">
                <a16:creationId xmlns:a16="http://schemas.microsoft.com/office/drawing/2014/main" id="{6943ABB9-B783-56B2-834F-B55C8B2B6B1A}"/>
              </a:ext>
            </a:extLst>
          </p:cNvPr>
          <p:cNvGraphicFramePr>
            <a:graphicFrameLocks noGrp="1"/>
          </p:cNvGraphicFramePr>
          <p:nvPr>
            <p:extLst>
              <p:ext uri="{D42A27DB-BD31-4B8C-83A1-F6EECF244321}">
                <p14:modId xmlns:p14="http://schemas.microsoft.com/office/powerpoint/2010/main" val="1091652458"/>
              </p:ext>
            </p:extLst>
          </p:nvPr>
        </p:nvGraphicFramePr>
        <p:xfrm>
          <a:off x="417513" y="2607150"/>
          <a:ext cx="8935244" cy="2739550"/>
        </p:xfrm>
        <a:graphic>
          <a:graphicData uri="http://schemas.openxmlformats.org/drawingml/2006/table">
            <a:tbl>
              <a:tblPr firstRow="1" bandRow="1">
                <a:tableStyleId>{5C22544A-7EE6-4342-B048-85BDC9FD1C3A}</a:tableStyleId>
              </a:tblPr>
              <a:tblGrid>
                <a:gridCol w="2233811">
                  <a:extLst>
                    <a:ext uri="{9D8B030D-6E8A-4147-A177-3AD203B41FA5}">
                      <a16:colId xmlns:a16="http://schemas.microsoft.com/office/drawing/2014/main" val="758007706"/>
                    </a:ext>
                  </a:extLst>
                </a:gridCol>
                <a:gridCol w="2233811">
                  <a:extLst>
                    <a:ext uri="{9D8B030D-6E8A-4147-A177-3AD203B41FA5}">
                      <a16:colId xmlns:a16="http://schemas.microsoft.com/office/drawing/2014/main" val="1662394550"/>
                    </a:ext>
                  </a:extLst>
                </a:gridCol>
                <a:gridCol w="2233811">
                  <a:extLst>
                    <a:ext uri="{9D8B030D-6E8A-4147-A177-3AD203B41FA5}">
                      <a16:colId xmlns:a16="http://schemas.microsoft.com/office/drawing/2014/main" val="2033383921"/>
                    </a:ext>
                  </a:extLst>
                </a:gridCol>
                <a:gridCol w="2233811">
                  <a:extLst>
                    <a:ext uri="{9D8B030D-6E8A-4147-A177-3AD203B41FA5}">
                      <a16:colId xmlns:a16="http://schemas.microsoft.com/office/drawing/2014/main" val="3031016253"/>
                    </a:ext>
                  </a:extLst>
                </a:gridCol>
              </a:tblGrid>
              <a:tr h="547910">
                <a:tc>
                  <a:txBody>
                    <a:bodyPr/>
                    <a:lstStyle/>
                    <a:p>
                      <a:pPr algn="ctr"/>
                      <a:r>
                        <a:rPr lang="en-US" b="0" dirty="0">
                          <a:effectLst/>
                        </a:rPr>
                        <a:t>Name</a:t>
                      </a:r>
                    </a:p>
                  </a:txBody>
                  <a:tcPr anchor="ctr"/>
                </a:tc>
                <a:tc>
                  <a:txBody>
                    <a:bodyPr/>
                    <a:lstStyle/>
                    <a:p>
                      <a:pPr algn="ctr"/>
                      <a:r>
                        <a:rPr lang="en-US" b="0" dirty="0">
                          <a:effectLst/>
                        </a:rPr>
                        <a:t>Weight (</a:t>
                      </a:r>
                      <a:r>
                        <a:rPr lang="en-US" b="0" dirty="0" err="1">
                          <a:effectLst/>
                        </a:rPr>
                        <a:t>lb</a:t>
                      </a:r>
                      <a:r>
                        <a:rPr lang="en-US" b="0" dirty="0">
                          <a:effectLst/>
                        </a:rPr>
                        <a:t>)</a:t>
                      </a:r>
                    </a:p>
                  </a:txBody>
                  <a:tcPr anchor="ctr"/>
                </a:tc>
                <a:tc>
                  <a:txBody>
                    <a:bodyPr/>
                    <a:lstStyle/>
                    <a:p>
                      <a:pPr algn="ctr"/>
                      <a:r>
                        <a:rPr lang="en-US" b="0" dirty="0">
                          <a:effectLst/>
                        </a:rPr>
                        <a:t>Height (in)</a:t>
                      </a:r>
                    </a:p>
                  </a:txBody>
                  <a:tcPr anchor="ctr"/>
                </a:tc>
                <a:tc>
                  <a:txBody>
                    <a:bodyPr/>
                    <a:lstStyle/>
                    <a:p>
                      <a:pPr algn="ctr"/>
                      <a:r>
                        <a:rPr lang="en-US"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a:effectLst/>
                        </a:rPr>
                        <a:t>133</a:t>
                      </a:r>
                    </a:p>
                  </a:txBody>
                  <a:tcPr anchor="ctr"/>
                </a:tc>
                <a:tc>
                  <a:txBody>
                    <a:bodyPr/>
                    <a:lstStyle/>
                    <a:p>
                      <a:pPr algn="ctr"/>
                      <a:r>
                        <a:rPr lang="en-VN">
                          <a:effectLst/>
                        </a:rPr>
                        <a:t>65</a:t>
                      </a:r>
                    </a:p>
                  </a:txBody>
                  <a:tcPr anchor="ctr"/>
                </a:tc>
                <a:tc>
                  <a:txBody>
                    <a:bodyPr/>
                    <a:lstStyle/>
                    <a:p>
                      <a:pPr algn="ctr"/>
                      <a:r>
                        <a:rPr lang="en-US">
                          <a:effectLst/>
                        </a:rPr>
                        <a:t>F</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a:effectLst/>
                        </a:rPr>
                        <a:t>160</a:t>
                      </a:r>
                    </a:p>
                  </a:txBody>
                  <a:tcPr anchor="ctr"/>
                </a:tc>
                <a:tc>
                  <a:txBody>
                    <a:bodyPr/>
                    <a:lstStyle/>
                    <a:p>
                      <a:pPr algn="ctr"/>
                      <a:r>
                        <a:rPr lang="en-VN">
                          <a:effectLst/>
                        </a:rPr>
                        <a:t>72</a:t>
                      </a:r>
                    </a:p>
                  </a:txBody>
                  <a:tcPr anchor="ctr"/>
                </a:tc>
                <a:tc>
                  <a:txBody>
                    <a:bodyPr/>
                    <a:lstStyle/>
                    <a:p>
                      <a:pPr algn="ctr"/>
                      <a:r>
                        <a:rPr lang="en-US">
                          <a:effectLst/>
                        </a:rPr>
                        <a:t>M</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a:effectLst/>
                        </a:rPr>
                        <a:t>152</a:t>
                      </a:r>
                    </a:p>
                  </a:txBody>
                  <a:tcPr anchor="ctr"/>
                </a:tc>
                <a:tc>
                  <a:txBody>
                    <a:bodyPr/>
                    <a:lstStyle/>
                    <a:p>
                      <a:pPr algn="ctr"/>
                      <a:r>
                        <a:rPr lang="en-VN">
                          <a:effectLst/>
                        </a:rPr>
                        <a:t>70</a:t>
                      </a:r>
                    </a:p>
                  </a:txBody>
                  <a:tcPr anchor="ctr"/>
                </a:tc>
                <a:tc>
                  <a:txBody>
                    <a:bodyPr/>
                    <a:lstStyle/>
                    <a:p>
                      <a:pPr algn="ctr"/>
                      <a:r>
                        <a:rPr lang="en-US">
                          <a:effectLst/>
                        </a:rPr>
                        <a:t>M</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a:effectLst/>
                        </a:rPr>
                        <a:t>120</a:t>
                      </a:r>
                    </a:p>
                  </a:txBody>
                  <a:tcPr anchor="ctr"/>
                </a:tc>
                <a:tc>
                  <a:txBody>
                    <a:bodyPr/>
                    <a:lstStyle/>
                    <a:p>
                      <a:pPr algn="ctr"/>
                      <a:r>
                        <a:rPr lang="en-VN">
                          <a:effectLst/>
                        </a:rPr>
                        <a:t>60</a:t>
                      </a:r>
                    </a:p>
                  </a:txBody>
                  <a:tcPr anchor="ctr"/>
                </a:tc>
                <a:tc>
                  <a:txBody>
                    <a:bodyPr/>
                    <a:lstStyle/>
                    <a:p>
                      <a:pPr algn="ctr"/>
                      <a:r>
                        <a:rPr lang="en-US" dirty="0">
                          <a:effectLst/>
                        </a:rPr>
                        <a:t>F</a:t>
                      </a:r>
                    </a:p>
                  </a:txBody>
                  <a:tcPr anchor="ctr"/>
                </a:tc>
                <a:extLst>
                  <a:ext uri="{0D108BD9-81ED-4DB2-BD59-A6C34878D82A}">
                    <a16:rowId xmlns:a16="http://schemas.microsoft.com/office/drawing/2014/main" val="731752184"/>
                  </a:ext>
                </a:extLst>
              </a:tr>
            </a:tbl>
          </a:graphicData>
        </a:graphic>
      </p:graphicFrame>
      <p:sp>
        <p:nvSpPr>
          <p:cNvPr id="11" name="object 20">
            <a:extLst>
              <a:ext uri="{FF2B5EF4-FFF2-40B4-BE49-F238E27FC236}">
                <a16:creationId xmlns:a16="http://schemas.microsoft.com/office/drawing/2014/main" id="{54CB4989-B585-5027-7084-739EE2ABA4DB}"/>
              </a:ext>
            </a:extLst>
          </p:cNvPr>
          <p:cNvSpPr txBox="1"/>
          <p:nvPr/>
        </p:nvSpPr>
        <p:spPr>
          <a:xfrm>
            <a:off x="356790" y="5951242"/>
            <a:ext cx="8935243"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t>Hãy</a:t>
            </a:r>
            <a:r>
              <a:rPr lang="en-US" sz="3600" spc="-5" dirty="0"/>
              <a:t> </a:t>
            </a:r>
            <a:r>
              <a:rPr lang="en-US" sz="3600" spc="-5" dirty="0" err="1"/>
              <a:t>huấn</a:t>
            </a:r>
            <a:r>
              <a:rPr lang="en-US" sz="3600" spc="-5" dirty="0"/>
              <a:t> </a:t>
            </a:r>
            <a:r>
              <a:rPr lang="en-US" sz="3600" spc="-5" dirty="0" err="1"/>
              <a:t>luyện</a:t>
            </a:r>
            <a:r>
              <a:rPr lang="en-US" sz="3600" spc="-5" dirty="0"/>
              <a:t> </a:t>
            </a:r>
            <a:r>
              <a:rPr lang="en-US" sz="3600" spc="-5" dirty="0" err="1"/>
              <a:t>mô</a:t>
            </a:r>
            <a:r>
              <a:rPr lang="en-US" sz="3600" spc="-5" dirty="0"/>
              <a:t> </a:t>
            </a:r>
            <a:r>
              <a:rPr lang="en-US" sz="3600" spc="-5" dirty="0" err="1"/>
              <a:t>hình</a:t>
            </a:r>
            <a:r>
              <a:rPr lang="en-US" sz="3600" spc="-5" dirty="0"/>
              <a:t> NN </a:t>
            </a:r>
            <a:r>
              <a:rPr lang="en-US" sz="3600" spc="-5" dirty="0" err="1"/>
              <a:t>như</a:t>
            </a:r>
            <a:r>
              <a:rPr lang="en-US" sz="3600" spc="-5" dirty="0"/>
              <a:t> </a:t>
            </a:r>
            <a:r>
              <a:rPr lang="en-US" sz="3600" spc="-5" dirty="0" err="1"/>
              <a:t>hình</a:t>
            </a:r>
            <a:r>
              <a:rPr lang="en-US" sz="3600" spc="-5" dirty="0"/>
              <a:t> </a:t>
            </a:r>
            <a:r>
              <a:rPr lang="en-US" sz="3600" spc="-5" dirty="0" err="1"/>
              <a:t>để</a:t>
            </a:r>
            <a:r>
              <a:rPr lang="en-US" sz="3600" spc="-5" dirty="0"/>
              <a:t> </a:t>
            </a:r>
            <a:r>
              <a:rPr lang="en-US" sz="3600" spc="-5" dirty="0" err="1"/>
              <a:t>có</a:t>
            </a:r>
            <a:r>
              <a:rPr lang="en-US" sz="3600" spc="-5" dirty="0"/>
              <a:t> </a:t>
            </a:r>
            <a:r>
              <a:rPr lang="en-US" sz="3600" spc="-5" dirty="0" err="1"/>
              <a:t>thể</a:t>
            </a:r>
            <a:r>
              <a:rPr lang="en-US" sz="3600" spc="-5" dirty="0"/>
              <a:t> </a:t>
            </a:r>
            <a:r>
              <a:rPr lang="en-US" sz="3600" spc="-5" dirty="0" err="1"/>
              <a:t>kết</a:t>
            </a:r>
            <a:r>
              <a:rPr lang="en-US" sz="3600" spc="-5" dirty="0"/>
              <a:t> </a:t>
            </a:r>
            <a:r>
              <a:rPr lang="en-US" sz="3600" spc="-5" dirty="0" err="1"/>
              <a:t>luận</a:t>
            </a:r>
            <a:r>
              <a:rPr lang="en-US" sz="3600" spc="-5" dirty="0"/>
              <a:t> </a:t>
            </a:r>
            <a:r>
              <a:rPr lang="en-US" sz="3600" spc="-5" dirty="0" err="1"/>
              <a:t>về</a:t>
            </a:r>
            <a:r>
              <a:rPr lang="en-US" sz="3600" spc="-5" dirty="0"/>
              <a:t> </a:t>
            </a:r>
            <a:r>
              <a:rPr lang="en-US" sz="3600" spc="-5" dirty="0" err="1"/>
              <a:t>Giới</a:t>
            </a:r>
            <a:r>
              <a:rPr lang="en-US" sz="3600" spc="-5" dirty="0"/>
              <a:t> </a:t>
            </a:r>
            <a:r>
              <a:rPr lang="en-US" sz="3600" spc="-5" dirty="0" err="1"/>
              <a:t>tính</a:t>
            </a:r>
            <a:r>
              <a:rPr lang="en-US" sz="3600" spc="-5" dirty="0"/>
              <a:t> (Gender) </a:t>
            </a:r>
            <a:r>
              <a:rPr lang="en-US" sz="3600" spc="-5" dirty="0" err="1"/>
              <a:t>của</a:t>
            </a:r>
            <a:r>
              <a:rPr lang="en-US" sz="3600" spc="-5" dirty="0"/>
              <a:t> ai </a:t>
            </a:r>
            <a:r>
              <a:rPr lang="en-US" sz="3600" spc="-5" dirty="0" err="1"/>
              <a:t>đó</a:t>
            </a:r>
            <a:r>
              <a:rPr lang="en-US" sz="3600" spc="-5" dirty="0"/>
              <a:t> </a:t>
            </a:r>
            <a:r>
              <a:rPr lang="en-US" sz="3600" spc="-5" dirty="0" err="1"/>
              <a:t>khi</a:t>
            </a:r>
            <a:r>
              <a:rPr lang="en-US" sz="3600" spc="-5" dirty="0"/>
              <a:t> </a:t>
            </a:r>
            <a:r>
              <a:rPr lang="en-US" sz="3600" spc="-5" dirty="0" err="1"/>
              <a:t>biết</a:t>
            </a:r>
            <a:r>
              <a:rPr lang="en-US" sz="3600" spc="-5" dirty="0"/>
              <a:t> </a:t>
            </a:r>
            <a:r>
              <a:rPr lang="en-US" sz="3600" spc="-5" dirty="0" err="1"/>
              <a:t>chiều</a:t>
            </a:r>
            <a:r>
              <a:rPr lang="en-US" sz="3600" spc="-5" dirty="0"/>
              <a:t> </a:t>
            </a:r>
            <a:r>
              <a:rPr lang="en-US" sz="3600" spc="-5" dirty="0" err="1"/>
              <a:t>cao</a:t>
            </a:r>
            <a:r>
              <a:rPr lang="en-US" sz="3600" spc="-5" dirty="0"/>
              <a:t> </a:t>
            </a:r>
            <a:r>
              <a:rPr lang="en-US" sz="3600" spc="-5" dirty="0" err="1"/>
              <a:t>và</a:t>
            </a:r>
            <a:r>
              <a:rPr lang="en-US" sz="3600" spc="-5" dirty="0"/>
              <a:t> </a:t>
            </a:r>
            <a:r>
              <a:rPr lang="en-US" sz="3600" spc="-5" dirty="0" err="1"/>
              <a:t>cân</a:t>
            </a:r>
            <a:r>
              <a:rPr lang="en-US" sz="3600" spc="-5" dirty="0"/>
              <a:t> </a:t>
            </a:r>
            <a:r>
              <a:rPr lang="en-US" sz="3600" spc="-5" dirty="0" err="1"/>
              <a:t>nặng</a:t>
            </a:r>
            <a:r>
              <a:rPr lang="en-US" sz="3600" spc="-5" dirty="0"/>
              <a:t> </a:t>
            </a:r>
            <a:r>
              <a:rPr lang="en-US" sz="3600" spc="-5" dirty="0" err="1"/>
              <a:t>của</a:t>
            </a:r>
            <a:r>
              <a:rPr lang="en-US" sz="3600" spc="-5" dirty="0"/>
              <a:t> </a:t>
            </a:r>
            <a:r>
              <a:rPr lang="en-US" sz="3600" spc="-5" dirty="0" err="1"/>
              <a:t>họ</a:t>
            </a:r>
            <a:r>
              <a:rPr lang="en-US" sz="3600" spc="-5" dirty="0"/>
              <a:t>.</a:t>
            </a:r>
          </a:p>
          <a:p>
            <a:pPr marL="583565" marR="5080" indent="-571500" algn="just">
              <a:lnSpc>
                <a:spcPct val="130000"/>
              </a:lnSpc>
              <a:buFont typeface="Wingdings" panose="05000000000000000000" pitchFamily="2" charset="2"/>
              <a:buChar char="§"/>
            </a:pPr>
            <a:r>
              <a:rPr lang="en-US" sz="3600" spc="-5" dirty="0" err="1">
                <a:solidFill>
                  <a:srgbClr val="3C4043"/>
                </a:solidFill>
                <a:latin typeface="Be Vietnam Pro" pitchFamily="2" charset="77"/>
              </a:rPr>
              <a:t>Chúng</a:t>
            </a:r>
            <a:r>
              <a:rPr lang="en-US" sz="3600" spc="-5" dirty="0">
                <a:solidFill>
                  <a:srgbClr val="3C4043"/>
                </a:solidFill>
                <a:latin typeface="Be Vietnam Pro" pitchFamily="2" charset="77"/>
              </a:rPr>
              <a:t> ta </a:t>
            </a:r>
            <a:r>
              <a:rPr lang="en-US" sz="3600" spc="-5" dirty="0" err="1">
                <a:solidFill>
                  <a:srgbClr val="3C4043"/>
                </a:solidFill>
                <a:latin typeface="Be Vietnam Pro" pitchFamily="2" charset="77"/>
              </a:rPr>
              <a:t>quy</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định</a:t>
            </a:r>
            <a:r>
              <a:rPr lang="en-US" sz="3600" spc="-5" dirty="0">
                <a:solidFill>
                  <a:srgbClr val="3C4043"/>
                </a:solidFill>
                <a:latin typeface="Be Vietnam Pro" pitchFamily="2" charset="77"/>
              </a:rPr>
              <a:t>: Nam = 1 </a:t>
            </a:r>
            <a:r>
              <a:rPr lang="en-US" sz="3600" spc="-5" dirty="0" err="1">
                <a:solidFill>
                  <a:srgbClr val="3C4043"/>
                </a:solidFill>
                <a:latin typeface="Be Vietnam Pro" pitchFamily="2" charset="77"/>
              </a:rPr>
              <a:t>và</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Nữ</a:t>
            </a:r>
            <a:r>
              <a:rPr lang="en-US" sz="3600" spc="-5" dirty="0">
                <a:solidFill>
                  <a:srgbClr val="3C4043"/>
                </a:solidFill>
                <a:latin typeface="Be Vietnam Pro" pitchFamily="2" charset="77"/>
              </a:rPr>
              <a:t> =0 </a:t>
            </a:r>
            <a:r>
              <a:rPr lang="en-US" sz="3600" spc="-5" dirty="0" err="1">
                <a:solidFill>
                  <a:srgbClr val="3C4043"/>
                </a:solidFill>
                <a:latin typeface="Be Vietnam Pro" pitchFamily="2" charset="77"/>
              </a:rPr>
              <a:t>và</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hiệu</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chỉnh</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lại</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bảng</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số</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liệu</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như</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bên</a:t>
            </a:r>
            <a:r>
              <a:rPr lang="en-US" sz="3600" spc="-5" dirty="0">
                <a:solidFill>
                  <a:srgbClr val="3C4043"/>
                </a:solidFill>
                <a:latin typeface="Be Vietnam Pro" pitchFamily="2" charset="77"/>
              </a:rPr>
              <a:t>:</a:t>
            </a:r>
            <a:endParaRPr lang="vi-VN" sz="3600" spc="-5" dirty="0">
              <a:solidFill>
                <a:srgbClr val="3C4043"/>
              </a:solidFill>
              <a:latin typeface="Be Vietnam Pro" pitchFamily="2" charset="77"/>
            </a:endParaRPr>
          </a:p>
        </p:txBody>
      </p:sp>
      <p:sp>
        <p:nvSpPr>
          <p:cNvPr id="13" name="object 20">
            <a:extLst>
              <a:ext uri="{FF2B5EF4-FFF2-40B4-BE49-F238E27FC236}">
                <a16:creationId xmlns:a16="http://schemas.microsoft.com/office/drawing/2014/main" id="{E0D35B5B-1C08-C3FB-1188-2AF362DFAE14}"/>
              </a:ext>
            </a:extLst>
          </p:cNvPr>
          <p:cNvSpPr txBox="1"/>
          <p:nvPr/>
        </p:nvSpPr>
        <p:spPr>
          <a:xfrm>
            <a:off x="10012121" y="9069146"/>
            <a:ext cx="8392540" cy="1083374"/>
          </a:xfrm>
          <a:prstGeom prst="rect">
            <a:avLst/>
          </a:prstGeom>
        </p:spPr>
        <p:txBody>
          <a:bodyPr vert="horz" wrap="square" lIns="0" tIns="12700" rIns="0" bIns="0" rtlCol="0">
            <a:spAutoFit/>
          </a:bodyPr>
          <a:lstStyle/>
          <a:p>
            <a:pPr marL="12065" marR="5080" algn="just">
              <a:lnSpc>
                <a:spcPct val="130000"/>
              </a:lnSpc>
            </a:pPr>
            <a:r>
              <a:rPr lang="en-US" sz="2800" i="1" spc="-5" dirty="0" err="1"/>
              <a:t>Thông</a:t>
            </a:r>
            <a:r>
              <a:rPr lang="en-US" sz="2800" i="1" spc="-5" dirty="0"/>
              <a:t> </a:t>
            </a:r>
            <a:r>
              <a:rPr lang="en-US" sz="2800" i="1" spc="-5" dirty="0" err="1"/>
              <a:t>thường</a:t>
            </a:r>
            <a:r>
              <a:rPr lang="en-US" sz="2800" i="1" spc="-5" dirty="0"/>
              <a:t> ta </a:t>
            </a:r>
            <a:r>
              <a:rPr lang="en-US" sz="2800" i="1" spc="-5" dirty="0" err="1"/>
              <a:t>biến</a:t>
            </a:r>
            <a:r>
              <a:rPr lang="en-US" sz="2800" i="1" spc="-5" dirty="0"/>
              <a:t> </a:t>
            </a:r>
            <a:r>
              <a:rPr lang="en-US" sz="2800" i="1" spc="-5" dirty="0" err="1"/>
              <a:t>đổi</a:t>
            </a:r>
            <a:r>
              <a:rPr lang="en-US" sz="2800" i="1" spc="-5" dirty="0"/>
              <a:t> </a:t>
            </a:r>
            <a:r>
              <a:rPr lang="en-US" sz="2800" i="1" spc="-5" dirty="0" err="1"/>
              <a:t>các</a:t>
            </a:r>
            <a:r>
              <a:rPr lang="en-US" sz="2800" i="1" spc="-5" dirty="0"/>
              <a:t> </a:t>
            </a:r>
            <a:r>
              <a:rPr lang="en-US" sz="2800" i="1" spc="-5" dirty="0" err="1"/>
              <a:t>giá</a:t>
            </a:r>
            <a:r>
              <a:rPr lang="en-US" sz="2800" i="1" spc="-5" dirty="0"/>
              <a:t> </a:t>
            </a:r>
            <a:r>
              <a:rPr lang="en-US" sz="2800" i="1" spc="-5" dirty="0" err="1"/>
              <a:t>trị</a:t>
            </a:r>
            <a:r>
              <a:rPr lang="en-US" sz="2800" i="1" spc="-5" dirty="0"/>
              <a:t> </a:t>
            </a:r>
            <a:r>
              <a:rPr lang="en-US" sz="2800" i="1" spc="-5" dirty="0" err="1"/>
              <a:t>theo</a:t>
            </a:r>
            <a:r>
              <a:rPr lang="en-US" sz="2800" i="1" spc="-5" dirty="0"/>
              <a:t> </a:t>
            </a:r>
            <a:r>
              <a:rPr lang="en-US" sz="2800" i="1" spc="-5" dirty="0" err="1"/>
              <a:t>giá</a:t>
            </a:r>
            <a:r>
              <a:rPr lang="en-US" sz="2800" i="1" spc="-5" dirty="0"/>
              <a:t> </a:t>
            </a:r>
            <a:r>
              <a:rPr lang="en-US" sz="2800" i="1" spc="-5" dirty="0" err="1"/>
              <a:t>trị</a:t>
            </a:r>
            <a:r>
              <a:rPr lang="en-US" sz="2800" i="1" spc="-5" dirty="0"/>
              <a:t> </a:t>
            </a:r>
            <a:r>
              <a:rPr lang="en-US" sz="2800" i="1" spc="-5" dirty="0" err="1"/>
              <a:t>trung</a:t>
            </a:r>
            <a:r>
              <a:rPr lang="en-US" sz="2800" i="1" spc="-5" dirty="0"/>
              <a:t> </a:t>
            </a:r>
            <a:r>
              <a:rPr lang="en-US" sz="2800" i="1" spc="-5" dirty="0" err="1"/>
              <a:t>bình</a:t>
            </a:r>
            <a:endParaRPr lang="vi-VN" sz="2800" i="1" spc="-5" dirty="0">
              <a:solidFill>
                <a:srgbClr val="3C4043"/>
              </a:solidFill>
              <a:latin typeface="Be Vietnam Pro" pitchFamily="2" charset="77"/>
            </a:endParaRPr>
          </a:p>
        </p:txBody>
      </p:sp>
      <p:graphicFrame>
        <p:nvGraphicFramePr>
          <p:cNvPr id="15" name="Table 14">
            <a:extLst>
              <a:ext uri="{FF2B5EF4-FFF2-40B4-BE49-F238E27FC236}">
                <a16:creationId xmlns:a16="http://schemas.microsoft.com/office/drawing/2014/main" id="{606DA683-CFBA-B918-1A16-1D239099D143}"/>
              </a:ext>
            </a:extLst>
          </p:cNvPr>
          <p:cNvGraphicFramePr>
            <a:graphicFrameLocks noGrp="1"/>
          </p:cNvGraphicFramePr>
          <p:nvPr>
            <p:extLst>
              <p:ext uri="{D42A27DB-BD31-4B8C-83A1-F6EECF244321}">
                <p14:modId xmlns:p14="http://schemas.microsoft.com/office/powerpoint/2010/main" val="3421602047"/>
              </p:ext>
            </p:extLst>
          </p:nvPr>
        </p:nvGraphicFramePr>
        <p:xfrm>
          <a:off x="10104217" y="5722919"/>
          <a:ext cx="8392539" cy="2739550"/>
        </p:xfrm>
        <a:graphic>
          <a:graphicData uri="http://schemas.openxmlformats.org/drawingml/2006/table">
            <a:tbl>
              <a:tblPr firstRow="1" bandRow="1">
                <a:tableStyleId>{5C22544A-7EE6-4342-B048-85BDC9FD1C3A}</a:tableStyleId>
              </a:tblPr>
              <a:tblGrid>
                <a:gridCol w="1516380">
                  <a:extLst>
                    <a:ext uri="{9D8B030D-6E8A-4147-A177-3AD203B41FA5}">
                      <a16:colId xmlns:a16="http://schemas.microsoft.com/office/drawing/2014/main" val="758007706"/>
                    </a:ext>
                  </a:extLst>
                </a:gridCol>
                <a:gridCol w="2292053">
                  <a:extLst>
                    <a:ext uri="{9D8B030D-6E8A-4147-A177-3AD203B41FA5}">
                      <a16:colId xmlns:a16="http://schemas.microsoft.com/office/drawing/2014/main" val="1662394550"/>
                    </a:ext>
                  </a:extLst>
                </a:gridCol>
                <a:gridCol w="2292053">
                  <a:extLst>
                    <a:ext uri="{9D8B030D-6E8A-4147-A177-3AD203B41FA5}">
                      <a16:colId xmlns:a16="http://schemas.microsoft.com/office/drawing/2014/main" val="2033383921"/>
                    </a:ext>
                  </a:extLst>
                </a:gridCol>
                <a:gridCol w="2292053">
                  <a:extLst>
                    <a:ext uri="{9D8B030D-6E8A-4147-A177-3AD203B41FA5}">
                      <a16:colId xmlns:a16="http://schemas.microsoft.com/office/drawing/2014/main" val="3031016253"/>
                    </a:ext>
                  </a:extLst>
                </a:gridCol>
              </a:tblGrid>
              <a:tr h="547910">
                <a:tc>
                  <a:txBody>
                    <a:bodyPr/>
                    <a:lstStyle/>
                    <a:p>
                      <a:pPr algn="ctr"/>
                      <a:r>
                        <a:rPr lang="en-US" b="0" dirty="0">
                          <a:effectLst/>
                        </a:rPr>
                        <a:t>Name</a:t>
                      </a:r>
                    </a:p>
                  </a:txBody>
                  <a:tcPr anchor="ctr"/>
                </a:tc>
                <a:tc>
                  <a:txBody>
                    <a:bodyPr/>
                    <a:lstStyle/>
                    <a:p>
                      <a:pPr algn="ctr"/>
                      <a:r>
                        <a:rPr lang="en-US" b="0" dirty="0">
                          <a:effectLst/>
                        </a:rPr>
                        <a:t>W=W- 135</a:t>
                      </a:r>
                    </a:p>
                  </a:txBody>
                  <a:tcPr anchor="ctr"/>
                </a:tc>
                <a:tc>
                  <a:txBody>
                    <a:bodyPr/>
                    <a:lstStyle/>
                    <a:p>
                      <a:pPr algn="ctr"/>
                      <a:r>
                        <a:rPr lang="en-US" b="0" dirty="0">
                          <a:effectLst/>
                        </a:rPr>
                        <a:t>H=H - 66</a:t>
                      </a:r>
                    </a:p>
                  </a:txBody>
                  <a:tcPr anchor="ctr"/>
                </a:tc>
                <a:tc>
                  <a:txBody>
                    <a:bodyPr/>
                    <a:lstStyle/>
                    <a:p>
                      <a:pPr algn="ctr"/>
                      <a:r>
                        <a:rPr lang="en-US"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dirty="0">
                          <a:effectLst/>
                        </a:rPr>
                        <a:t>-2</a:t>
                      </a:r>
                    </a:p>
                  </a:txBody>
                  <a:tcPr anchor="ctr"/>
                </a:tc>
                <a:tc>
                  <a:txBody>
                    <a:bodyPr/>
                    <a:lstStyle/>
                    <a:p>
                      <a:pPr algn="ctr"/>
                      <a:r>
                        <a:rPr lang="en-VN" dirty="0">
                          <a:effectLst/>
                        </a:rPr>
                        <a:t>-1</a:t>
                      </a:r>
                    </a:p>
                  </a:txBody>
                  <a:tcPr anchor="ctr"/>
                </a:tc>
                <a:tc>
                  <a:txBody>
                    <a:bodyPr/>
                    <a:lstStyle/>
                    <a:p>
                      <a:pPr algn="ctr"/>
                      <a:r>
                        <a:rPr lang="en-VN" dirty="0">
                          <a:effectLst/>
                        </a:rPr>
                        <a:t>1</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a:effectLst/>
                        </a:rPr>
                        <a:t>25</a:t>
                      </a:r>
                    </a:p>
                  </a:txBody>
                  <a:tcPr anchor="ctr"/>
                </a:tc>
                <a:tc>
                  <a:txBody>
                    <a:bodyPr/>
                    <a:lstStyle/>
                    <a:p>
                      <a:pPr algn="ctr"/>
                      <a:r>
                        <a:rPr lang="en-VN">
                          <a:effectLst/>
                        </a:rPr>
                        <a:t>6</a:t>
                      </a:r>
                    </a:p>
                  </a:txBody>
                  <a:tcPr anchor="ctr"/>
                </a:tc>
                <a:tc>
                  <a:txBody>
                    <a:bodyPr/>
                    <a:lstStyle/>
                    <a:p>
                      <a:pPr algn="ctr"/>
                      <a:r>
                        <a:rPr lang="en-VN" dirty="0">
                          <a:effectLst/>
                        </a:rPr>
                        <a:t>0</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a:effectLst/>
                        </a:rPr>
                        <a:t>17</a:t>
                      </a:r>
                    </a:p>
                  </a:txBody>
                  <a:tcPr anchor="ctr"/>
                </a:tc>
                <a:tc>
                  <a:txBody>
                    <a:bodyPr/>
                    <a:lstStyle/>
                    <a:p>
                      <a:pPr algn="ctr"/>
                      <a:r>
                        <a:rPr lang="en-VN">
                          <a:effectLst/>
                        </a:rPr>
                        <a:t>4</a:t>
                      </a:r>
                    </a:p>
                  </a:txBody>
                  <a:tcPr anchor="ctr"/>
                </a:tc>
                <a:tc>
                  <a:txBody>
                    <a:bodyPr/>
                    <a:lstStyle/>
                    <a:p>
                      <a:pPr algn="ctr"/>
                      <a:r>
                        <a:rPr lang="en-VN" dirty="0">
                          <a:effectLst/>
                        </a:rPr>
                        <a:t>0</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dirty="0">
                          <a:effectLst/>
                        </a:rPr>
                        <a:t>-15</a:t>
                      </a:r>
                    </a:p>
                  </a:txBody>
                  <a:tcPr anchor="ctr"/>
                </a:tc>
                <a:tc>
                  <a:txBody>
                    <a:bodyPr/>
                    <a:lstStyle/>
                    <a:p>
                      <a:pPr algn="ctr"/>
                      <a:r>
                        <a:rPr lang="en-VN">
                          <a:effectLst/>
                        </a:rPr>
                        <a:t>-6</a:t>
                      </a:r>
                    </a:p>
                  </a:txBody>
                  <a:tcPr anchor="ctr"/>
                </a:tc>
                <a:tc>
                  <a:txBody>
                    <a:bodyPr/>
                    <a:lstStyle/>
                    <a:p>
                      <a:pPr algn="ctr"/>
                      <a:r>
                        <a:rPr lang="en-VN" dirty="0">
                          <a:effectLst/>
                        </a:rPr>
                        <a:t>1</a:t>
                      </a:r>
                    </a:p>
                  </a:txBody>
                  <a:tcPr anchor="ctr"/>
                </a:tc>
                <a:extLst>
                  <a:ext uri="{0D108BD9-81ED-4DB2-BD59-A6C34878D82A}">
                    <a16:rowId xmlns:a16="http://schemas.microsoft.com/office/drawing/2014/main" val="731752184"/>
                  </a:ext>
                </a:extLst>
              </a:tr>
            </a:tbl>
          </a:graphicData>
        </a:graphic>
      </p:graphicFrame>
    </p:spTree>
    <p:extLst>
      <p:ext uri="{BB962C8B-B14F-4D97-AF65-F5344CB8AC3E}">
        <p14:creationId xmlns:p14="http://schemas.microsoft.com/office/powerpoint/2010/main" val="573301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208756" y="2493433"/>
            <a:ext cx="1821180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b="0" i="0" dirty="0" err="1">
                <a:solidFill>
                  <a:srgbClr val="222222"/>
                </a:solidFill>
                <a:effectLst/>
                <a:latin typeface="Be Vietnam Pro" pitchFamily="2" charset="77"/>
              </a:rPr>
              <a:t>Trước</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khi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huấn</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luyện</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mô</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hình</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chúng</a:t>
            </a:r>
            <a:r>
              <a:rPr lang="en-US" sz="3600" b="0" i="0" dirty="0">
                <a:solidFill>
                  <a:srgbClr val="222222"/>
                </a:solidFill>
                <a:effectLst/>
                <a:latin typeface="Be Vietnam Pro" pitchFamily="2" charset="77"/>
              </a:rPr>
              <a:t> ta </a:t>
            </a:r>
            <a:r>
              <a:rPr lang="en-US" sz="3600" b="0" i="0" dirty="0" err="1">
                <a:solidFill>
                  <a:srgbClr val="222222"/>
                </a:solidFill>
                <a:effectLst/>
                <a:latin typeface="Be Vietnam Pro" pitchFamily="2" charset="77"/>
              </a:rPr>
              <a:t>cần</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xác</a:t>
            </a:r>
            <a:r>
              <a:rPr lang="en-US" sz="3600" b="0" i="0" dirty="0">
                <a:solidFill>
                  <a:srgbClr val="222222"/>
                </a:solidFill>
                <a:effectLst/>
                <a:latin typeface="Be Vietnam Pro" pitchFamily="2" charset="77"/>
              </a:rPr>
              <a:t> </a:t>
            </a:r>
            <a:r>
              <a:rPr lang="en-US" sz="3600" dirty="0" err="1">
                <a:solidFill>
                  <a:srgbClr val="222222"/>
                </a:solidFill>
                <a:latin typeface="Be Vietnam Pro" pitchFamily="2" charset="77"/>
              </a:rPr>
              <a:t>định</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tính</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hiệu</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quả</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của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mô</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hình</a:t>
            </a:r>
            <a:r>
              <a:rPr lang="en-US" sz="3600" dirty="0">
                <a:solidFill>
                  <a:srgbClr val="222222"/>
                </a:solidFill>
                <a:latin typeface="Be Vietnam Pro" pitchFamily="2" charset="77"/>
              </a:rPr>
              <a:t>. </a:t>
            </a:r>
            <a:r>
              <a:rPr lang="en-US" sz="3600" b="0" i="0" dirty="0" err="1">
                <a:solidFill>
                  <a:srgbClr val="222222"/>
                </a:solidFill>
                <a:effectLst/>
                <a:latin typeface="Be Vietnam Pro" pitchFamily="2" charset="77"/>
              </a:rPr>
              <a:t>Quá</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trình</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này</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gọi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là</a:t>
            </a:r>
            <a:r>
              <a:rPr lang="en-US" sz="3600" b="0" i="0" dirty="0">
                <a:solidFill>
                  <a:srgbClr val="222222"/>
                </a:solidFill>
                <a:effectLst/>
                <a:latin typeface="Be Vietnam Pro" pitchFamily="2" charset="77"/>
              </a:rPr>
              <a:t> </a:t>
            </a:r>
            <a:r>
              <a:rPr lang="en-US" sz="3600" b="0" i="0" dirty="0" err="1">
                <a:solidFill>
                  <a:srgbClr val="000000"/>
                </a:solidFill>
                <a:effectLst/>
                <a:latin typeface="Arial" panose="020B0604020202020204" pitchFamily="34" charset="0"/>
              </a:rPr>
              <a:t>Xây</a:t>
            </a:r>
            <a:r>
              <a:rPr lang="en-US" sz="3600" b="0" i="0" dirty="0">
                <a:solidFill>
                  <a:srgbClr val="000000"/>
                </a:solidFill>
                <a:effectLst/>
                <a:latin typeface="Arial" panose="020B0604020202020204" pitchFamily="34" charset="0"/>
              </a:rPr>
              <a:t> </a:t>
            </a:r>
            <a:r>
              <a:rPr lang="en-US" sz="3600" b="0" i="0" dirty="0" err="1">
                <a:solidFill>
                  <a:srgbClr val="000000"/>
                </a:solidFill>
                <a:effectLst/>
                <a:latin typeface="Arial" panose="020B0604020202020204" pitchFamily="34" charset="0"/>
              </a:rPr>
              <a:t>dựng</a:t>
            </a:r>
            <a:r>
              <a:rPr lang="en-US" sz="3600" b="0" i="0" dirty="0">
                <a:solidFill>
                  <a:srgbClr val="000000"/>
                </a:solidFill>
                <a:effectLst/>
                <a:latin typeface="Arial" panose="020B0604020202020204" pitchFamily="34" charset="0"/>
              </a:rPr>
              <a:t> </a:t>
            </a:r>
            <a:r>
              <a:rPr lang="en-US" sz="3600" b="0" i="0" dirty="0" err="1">
                <a:solidFill>
                  <a:srgbClr val="000000"/>
                </a:solidFill>
                <a:effectLst/>
                <a:latin typeface="Arial" panose="020B0604020202020204" pitchFamily="34" charset="0"/>
              </a:rPr>
              <a:t>hàm</a:t>
            </a:r>
            <a:r>
              <a:rPr lang="en-US" sz="3600" b="0" i="0" dirty="0">
                <a:solidFill>
                  <a:srgbClr val="000000"/>
                </a:solidFill>
                <a:effectLst/>
                <a:latin typeface="Arial" panose="020B0604020202020204" pitchFamily="34" charset="0"/>
              </a:rPr>
              <a:t> </a:t>
            </a:r>
            <a:r>
              <a:rPr lang="en-US" sz="3600" b="0" i="0" dirty="0" err="1">
                <a:solidFill>
                  <a:srgbClr val="000000"/>
                </a:solidFill>
                <a:effectLst/>
                <a:latin typeface="Arial" panose="020B0604020202020204" pitchFamily="34" charset="0"/>
              </a:rPr>
              <a:t>mất</a:t>
            </a:r>
            <a:r>
              <a:rPr lang="en-US" sz="3600" b="0" i="0" dirty="0">
                <a:solidFill>
                  <a:srgbClr val="000000"/>
                </a:solidFill>
                <a:effectLst/>
                <a:latin typeface="Arial" panose="020B0604020202020204" pitchFamily="34" charset="0"/>
              </a:rPr>
              <a:t> </a:t>
            </a:r>
            <a:r>
              <a:rPr lang="en-US" sz="3600" b="0" i="0" dirty="0" err="1">
                <a:solidFill>
                  <a:srgbClr val="000000"/>
                </a:solidFill>
                <a:effectLst/>
                <a:latin typeface="Arial" panose="020B0604020202020204" pitchFamily="34" charset="0"/>
              </a:rPr>
              <a:t>mát</a:t>
            </a:r>
            <a:r>
              <a:rPr lang="en-US" sz="3600" dirty="0">
                <a:solidFill>
                  <a:srgbClr val="000000"/>
                </a:solidFill>
                <a:latin typeface="Arial" panose="020B0604020202020204" pitchFamily="34" charset="0"/>
              </a:rPr>
              <a:t> (Loss)</a:t>
            </a:r>
            <a:r>
              <a:rPr lang="en-US" sz="3600" b="0" i="0" dirty="0">
                <a:solidFill>
                  <a:srgbClr val="222222"/>
                </a:solidFill>
                <a:effectLst/>
                <a:latin typeface="Be Vietnam Pro" pitchFamily="2" charset="77"/>
              </a:rPr>
              <a:t>.</a:t>
            </a:r>
          </a:p>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Hàm mất mát phải phù hợp với bài toán cụ thể mà bạn đang giải quyết. Ví dụ, trong bài toán phân loại nhị phân (binary classification), bạn có thể sử dụng hàm mất mát như Cross-Entropy Loss. Trong bài toán hồi quy (regression), Mean Squared Error (MSE) thường được sử dụng.</a:t>
            </a:r>
          </a:p>
        </p:txBody>
      </p:sp>
      <p:sp>
        <p:nvSpPr>
          <p:cNvPr id="6" name="object 20">
            <a:extLst>
              <a:ext uri="{FF2B5EF4-FFF2-40B4-BE49-F238E27FC236}">
                <a16:creationId xmlns:a16="http://schemas.microsoft.com/office/drawing/2014/main" id="{95A7B1BC-6C34-BEBE-4666-411323A261FE}"/>
              </a:ext>
            </a:extLst>
          </p:cNvPr>
          <p:cNvSpPr txBox="1"/>
          <p:nvPr/>
        </p:nvSpPr>
        <p:spPr>
          <a:xfrm>
            <a:off x="180577" y="6794500"/>
            <a:ext cx="18211800" cy="2113977"/>
          </a:xfrm>
          <a:prstGeom prst="rect">
            <a:avLst/>
          </a:prstGeom>
        </p:spPr>
        <p:style>
          <a:lnRef idx="3">
            <a:schemeClr val="lt1"/>
          </a:lnRef>
          <a:fillRef idx="1">
            <a:schemeClr val="accent3"/>
          </a:fillRef>
          <a:effectRef idx="1">
            <a:schemeClr val="accent3"/>
          </a:effectRef>
          <a:fontRef idx="minor">
            <a:schemeClr val="lt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Dựa vào tính chất của dữ liệu và mục tiêu của bài toán, bạn có thể quyết định liệu dữ liệu của bạn thuộc về loại phân loại nhị phân hay hồi quy. Dưới đây là một số điểm quan trọng để xác định loại bài toán:</a:t>
            </a:r>
          </a:p>
        </p:txBody>
      </p:sp>
    </p:spTree>
    <p:extLst>
      <p:ext uri="{BB962C8B-B14F-4D97-AF65-F5344CB8AC3E}">
        <p14:creationId xmlns:p14="http://schemas.microsoft.com/office/powerpoint/2010/main" val="4092683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208756" y="2493433"/>
            <a:ext cx="8915401" cy="481478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12700" rIns="0" bIns="0" rtlCol="0">
            <a:spAutoFit/>
          </a:bodyPr>
          <a:lstStyle/>
          <a:p>
            <a:pPr algn="just">
              <a:lnSpc>
                <a:spcPct val="150000"/>
              </a:lnSpc>
            </a:pPr>
            <a:r>
              <a:rPr lang="vi-VN" sz="3200" b="1" i="0" dirty="0">
                <a:effectLst/>
                <a:latin typeface="Be Vietnam Pro" pitchFamily="2" charset="77"/>
              </a:rPr>
              <a:t>Phân loại Nhị phân (Binary Classification):</a:t>
            </a:r>
            <a:endParaRPr lang="vi-VN" sz="3200" b="0" i="0" dirty="0">
              <a:effectLst/>
              <a:latin typeface="Be Vietnam Pro" pitchFamily="2" charset="77"/>
            </a:endParaRPr>
          </a:p>
          <a:p>
            <a:pPr marL="571500" indent="-571500" algn="just">
              <a:lnSpc>
                <a:spcPct val="150000"/>
              </a:lnSpc>
              <a:buFont typeface="Wingdings" pitchFamily="2" charset="2"/>
              <a:buChar char="v"/>
            </a:pPr>
            <a:r>
              <a:rPr lang="vi-VN" sz="3600" b="0" i="0" dirty="0">
                <a:effectLst/>
                <a:latin typeface="Be Vietnam Pro" pitchFamily="2" charset="77"/>
              </a:rPr>
              <a:t>Khi mục tiêu của bài toán là phân loại một đối tượng hoặc sự kiện thành 2 lớp (nhóm) khác nhau</a:t>
            </a:r>
          </a:p>
          <a:p>
            <a:pPr marL="571500" indent="-571500" algn="just">
              <a:lnSpc>
                <a:spcPct val="150000"/>
              </a:lnSpc>
              <a:buFont typeface="Wingdings" pitchFamily="2" charset="2"/>
              <a:buChar char="v"/>
            </a:pPr>
            <a:r>
              <a:rPr lang="vi-VN" sz="3600" b="0" i="0" dirty="0">
                <a:effectLst/>
                <a:latin typeface="Be Vietnam Pro" pitchFamily="2" charset="77"/>
              </a:rPr>
              <a:t>Kết quả mong muốn là một giá trị rời rạc hoặc nhãn thuộc một trong 2 lớp.</a:t>
            </a:r>
          </a:p>
        </p:txBody>
      </p:sp>
      <p:sp>
        <p:nvSpPr>
          <p:cNvPr id="7" name="object 20">
            <a:extLst>
              <a:ext uri="{FF2B5EF4-FFF2-40B4-BE49-F238E27FC236}">
                <a16:creationId xmlns:a16="http://schemas.microsoft.com/office/drawing/2014/main" id="{C3825507-39BF-7B99-52FB-242ADD810471}"/>
              </a:ext>
            </a:extLst>
          </p:cNvPr>
          <p:cNvSpPr txBox="1"/>
          <p:nvPr/>
        </p:nvSpPr>
        <p:spPr>
          <a:xfrm>
            <a:off x="9352756" y="2493433"/>
            <a:ext cx="9220200" cy="4814780"/>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algn="l">
              <a:lnSpc>
                <a:spcPct val="150000"/>
              </a:lnSpc>
            </a:pPr>
            <a:r>
              <a:rPr lang="vi-VN" sz="3200" b="1" i="0" dirty="0">
                <a:effectLst/>
                <a:latin typeface="Be Vietnam Pro" pitchFamily="2" charset="77"/>
              </a:rPr>
              <a:t>Hồi Quy (Regression):</a:t>
            </a:r>
            <a:endParaRPr lang="vi-VN" sz="3200" dirty="0">
              <a:latin typeface="Be Vietnam Pro" pitchFamily="2" charset="77"/>
            </a:endParaRPr>
          </a:p>
          <a:p>
            <a:pPr marL="571500" indent="-571500" algn="l">
              <a:lnSpc>
                <a:spcPct val="150000"/>
              </a:lnSpc>
              <a:buFont typeface="Wingdings" pitchFamily="2" charset="2"/>
              <a:buChar char="v"/>
            </a:pPr>
            <a:r>
              <a:rPr lang="vi-VN" sz="3600" b="0" i="0" dirty="0">
                <a:effectLst/>
                <a:latin typeface="Be Vietnam Pro" pitchFamily="2" charset="77"/>
              </a:rPr>
              <a:t>Khi mục tiêu của bài toán là dự đoán hoặc ước tính một giá trị số thực dựa trên dữ liệu đầu vào.</a:t>
            </a:r>
          </a:p>
          <a:p>
            <a:pPr marL="571500" indent="-571500" algn="just">
              <a:lnSpc>
                <a:spcPct val="150000"/>
              </a:lnSpc>
              <a:buFont typeface="Wingdings" pitchFamily="2" charset="2"/>
              <a:buChar char="v"/>
            </a:pPr>
            <a:r>
              <a:rPr lang="vi-VN" sz="3600" b="0" i="0" dirty="0">
                <a:effectLst/>
                <a:latin typeface="Be Vietnam Pro" pitchFamily="2" charset="77"/>
              </a:rPr>
              <a:t>Kết quả mong muốn là một giá trị liên tục hoặc số thực, không phải là 1 nhãn.</a:t>
            </a:r>
            <a:endParaRPr lang="vi-VN" sz="6000" b="0" i="0" dirty="0">
              <a:effectLst/>
              <a:latin typeface="Be Vietnam Pro" pitchFamily="2" charset="77"/>
            </a:endParaRPr>
          </a:p>
        </p:txBody>
      </p:sp>
    </p:spTree>
    <p:extLst>
      <p:ext uri="{BB962C8B-B14F-4D97-AF65-F5344CB8AC3E}">
        <p14:creationId xmlns:p14="http://schemas.microsoft.com/office/powerpoint/2010/main" val="3578244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208756" y="2070100"/>
            <a:ext cx="8915401" cy="36246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12700" rIns="0" bIns="0" rtlCol="0">
            <a:spAutoFit/>
          </a:bodyPr>
          <a:lstStyle/>
          <a:p>
            <a:pPr marL="457200" indent="-457200" algn="just">
              <a:lnSpc>
                <a:spcPct val="150000"/>
              </a:lnSpc>
              <a:buFont typeface="Wingdings" pitchFamily="2" charset="2"/>
              <a:buChar char="ü"/>
            </a:pPr>
            <a:r>
              <a:rPr lang="vi-VN" sz="3200" i="0" dirty="0">
                <a:effectLst/>
                <a:latin typeface="Be Vietnam Pro" pitchFamily="2" charset="77"/>
              </a:rPr>
              <a:t>Dự đoán xem một email là "spam" hoặc "không spam" dựa trên nội dung và đặc điểm của email.</a:t>
            </a:r>
          </a:p>
          <a:p>
            <a:pPr marL="457200" indent="-457200" algn="just">
              <a:lnSpc>
                <a:spcPct val="150000"/>
              </a:lnSpc>
              <a:buFont typeface="Wingdings" pitchFamily="2" charset="2"/>
              <a:buChar char="ü"/>
            </a:pPr>
            <a:r>
              <a:rPr lang="vi-VN" sz="3200" i="0" dirty="0">
                <a:effectLst/>
                <a:latin typeface="Be Vietnam Pro" pitchFamily="2" charset="77"/>
              </a:rPr>
              <a:t>Dự đoán xem một học sinh có đậu kỳ thi (lớp 1) hay không đậu (lớp 0).</a:t>
            </a:r>
            <a:endParaRPr lang="vi-VN" sz="3600" i="0" dirty="0">
              <a:effectLst/>
              <a:latin typeface="Be Vietnam Pro" pitchFamily="2" charset="77"/>
            </a:endParaRPr>
          </a:p>
        </p:txBody>
      </p:sp>
      <p:sp>
        <p:nvSpPr>
          <p:cNvPr id="7" name="object 20">
            <a:extLst>
              <a:ext uri="{FF2B5EF4-FFF2-40B4-BE49-F238E27FC236}">
                <a16:creationId xmlns:a16="http://schemas.microsoft.com/office/drawing/2014/main" id="{C3825507-39BF-7B99-52FB-242ADD810471}"/>
              </a:ext>
            </a:extLst>
          </p:cNvPr>
          <p:cNvSpPr txBox="1"/>
          <p:nvPr/>
        </p:nvSpPr>
        <p:spPr>
          <a:xfrm>
            <a:off x="9352756" y="2070100"/>
            <a:ext cx="9220200" cy="3624647"/>
          </a:xfrm>
          <a:prstGeom prst="rect">
            <a:avLst/>
          </a:prstGeom>
        </p:spPr>
        <p:style>
          <a:lnRef idx="2">
            <a:schemeClr val="accent2"/>
          </a:lnRef>
          <a:fillRef idx="1">
            <a:schemeClr val="lt1"/>
          </a:fillRef>
          <a:effectRef idx="0">
            <a:schemeClr val="accent2"/>
          </a:effectRef>
          <a:fontRef idx="minor">
            <a:schemeClr val="dk1"/>
          </a:fontRef>
        </p:style>
        <p:txBody>
          <a:bodyPr vert="horz" wrap="square" lIns="0" tIns="12700" rIns="0" bIns="0" rtlCol="0">
            <a:spAutoFit/>
          </a:bodyPr>
          <a:lstStyle/>
          <a:p>
            <a:pPr marL="457200" indent="-457200" algn="just">
              <a:lnSpc>
                <a:spcPct val="150000"/>
              </a:lnSpc>
              <a:buFont typeface="Courier New" panose="02070309020205020404" pitchFamily="49" charset="0"/>
              <a:buChar char="o"/>
            </a:pPr>
            <a:r>
              <a:rPr lang="vi-VN" sz="3200" i="0" dirty="0">
                <a:effectLst/>
                <a:latin typeface="Be Vietnam Pro" pitchFamily="2" charset="77"/>
              </a:rPr>
              <a:t>Dự đoán nhiệt độ dự kiến ​​trong ngày tiếp theo dựa trên dữ liệu thời tiết hiện tại.</a:t>
            </a:r>
          </a:p>
          <a:p>
            <a:pPr marL="457200" indent="-457200" algn="just">
              <a:lnSpc>
                <a:spcPct val="150000"/>
              </a:lnSpc>
              <a:buFont typeface="Courier New" panose="02070309020205020404" pitchFamily="49" charset="0"/>
              <a:buChar char="o"/>
            </a:pPr>
            <a:r>
              <a:rPr lang="vi-VN" sz="3200" i="0" dirty="0">
                <a:effectLst/>
                <a:latin typeface="Be Vietnam Pro" pitchFamily="2" charset="77"/>
              </a:rPr>
              <a:t>Dự đoán doanh số bán hàng dự kiến ​​của một sản phẩm trong tương lai dựa trên các yếu tố tiếp thị.</a:t>
            </a:r>
            <a:endParaRPr lang="vi-VN" sz="6000" i="0" dirty="0">
              <a:effectLst/>
              <a:latin typeface="Be Vietnam Pro" pitchFamily="2" charset="77"/>
            </a:endParaRPr>
          </a:p>
        </p:txBody>
      </p:sp>
      <p:sp>
        <p:nvSpPr>
          <p:cNvPr id="6" name="object 20">
            <a:extLst>
              <a:ext uri="{FF2B5EF4-FFF2-40B4-BE49-F238E27FC236}">
                <a16:creationId xmlns:a16="http://schemas.microsoft.com/office/drawing/2014/main" id="{20D505E6-B992-9D63-B115-492A89BE77B3}"/>
              </a:ext>
            </a:extLst>
          </p:cNvPr>
          <p:cNvSpPr txBox="1"/>
          <p:nvPr/>
        </p:nvSpPr>
        <p:spPr>
          <a:xfrm>
            <a:off x="256646" y="6003650"/>
            <a:ext cx="18364200" cy="1389226"/>
          </a:xfrm>
          <a:prstGeom prst="rect">
            <a:avLst/>
          </a:prstGeom>
        </p:spPr>
        <p:style>
          <a:lnRef idx="3">
            <a:schemeClr val="lt1"/>
          </a:lnRef>
          <a:fillRef idx="1">
            <a:schemeClr val="accent3"/>
          </a:fillRef>
          <a:effectRef idx="1">
            <a:schemeClr val="accent3"/>
          </a:effectRef>
          <a:fontRef idx="minor">
            <a:schemeClr val="lt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Dựa vào tính chất của dữ liệu đầu vào, ta sử dụng sai số là hàm sai số bình phương trung bình (mean squared error -MSE) cho hàm mất mát.</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420FC5A-5EA8-66D9-7A35-02A5A999CCC3}"/>
                  </a:ext>
                </a:extLst>
              </p:cNvPr>
              <p:cNvSpPr txBox="1"/>
              <p:nvPr/>
            </p:nvSpPr>
            <p:spPr>
              <a:xfrm>
                <a:off x="256646" y="7698233"/>
                <a:ext cx="3881319" cy="1008225"/>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𝑡𝑟𝑢𝑒</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𝑝𝑟𝑒𝑑</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oMath>
                  </m:oMathPara>
                </a14:m>
                <a:endParaRPr lang="en-VN" sz="2400" dirty="0"/>
              </a:p>
            </p:txBody>
          </p:sp>
        </mc:Choice>
        <mc:Fallback>
          <p:sp>
            <p:nvSpPr>
              <p:cNvPr id="9" name="TextBox 8">
                <a:extLst>
                  <a:ext uri="{FF2B5EF4-FFF2-40B4-BE49-F238E27FC236}">
                    <a16:creationId xmlns:a16="http://schemas.microsoft.com/office/drawing/2014/main" id="{E420FC5A-5EA8-66D9-7A35-02A5A999CCC3}"/>
                  </a:ext>
                </a:extLst>
              </p:cNvPr>
              <p:cNvSpPr txBox="1">
                <a:spLocks noRot="1" noChangeAspect="1" noMove="1" noResize="1" noEditPoints="1" noAdjustHandles="1" noChangeArrowheads="1" noChangeShapeType="1" noTextEdit="1"/>
              </p:cNvSpPr>
              <p:nvPr/>
            </p:nvSpPr>
            <p:spPr>
              <a:xfrm>
                <a:off x="256646" y="7698233"/>
                <a:ext cx="3881319" cy="1008225"/>
              </a:xfrm>
              <a:prstGeom prst="rect">
                <a:avLst/>
              </a:prstGeom>
              <a:blipFill>
                <a:blip r:embed="rId3"/>
                <a:stretch>
                  <a:fillRect l="-1303" t="-122500" b="-182500"/>
                </a:stretch>
              </a:blipFill>
            </p:spPr>
            <p:txBody>
              <a:bodyPr/>
              <a:lstStyle/>
              <a:p>
                <a:r>
                  <a:rPr lang="en-VN">
                    <a:noFill/>
                  </a:rPr>
                  <a:t> </a:t>
                </a:r>
              </a:p>
            </p:txBody>
          </p:sp>
        </mc:Fallback>
      </mc:AlternateContent>
      <p:sp>
        <p:nvSpPr>
          <p:cNvPr id="12" name="TextBox 11">
            <a:extLst>
              <a:ext uri="{FF2B5EF4-FFF2-40B4-BE49-F238E27FC236}">
                <a16:creationId xmlns:a16="http://schemas.microsoft.com/office/drawing/2014/main" id="{808D13B8-9F55-AEA1-45F2-70397D41122A}"/>
              </a:ext>
            </a:extLst>
          </p:cNvPr>
          <p:cNvSpPr txBox="1"/>
          <p:nvPr/>
        </p:nvSpPr>
        <p:spPr>
          <a:xfrm>
            <a:off x="4475956" y="7602180"/>
            <a:ext cx="13906500" cy="3108543"/>
          </a:xfrm>
          <a:prstGeom prst="rect">
            <a:avLst/>
          </a:prstGeom>
          <a:noFill/>
        </p:spPr>
        <p:txBody>
          <a:bodyPr wrap="square">
            <a:spAutoFit/>
          </a:bodyPr>
          <a:lstStyle/>
          <a:p>
            <a:pPr marL="457200" indent="-457200" algn="l">
              <a:buFont typeface="Wingdings" pitchFamily="2" charset="2"/>
              <a:buChar char="§"/>
            </a:pPr>
            <a:r>
              <a:rPr lang="vi-VN" sz="2800" b="0" i="0" dirty="0">
                <a:effectLst/>
                <a:latin typeface="Be Vietnam Pro" pitchFamily="2" charset="77"/>
              </a:rPr>
              <a:t>Giá trị MSE càng nhỏ càng tốt, vì nó đo lường mức độ sai lệch giữa dự đoán và giá trị thực tế. Mô hình tối ưu là mô hình có MSE thấp nhất.</a:t>
            </a:r>
          </a:p>
          <a:p>
            <a:pPr marL="457200" indent="-457200" algn="l">
              <a:buFont typeface="Wingdings" pitchFamily="2" charset="2"/>
              <a:buChar char="§"/>
            </a:pPr>
            <a:r>
              <a:rPr lang="vi-VN" sz="2800" b="0" i="0" dirty="0">
                <a:effectLst/>
                <a:latin typeface="Be Vietnam Pro" pitchFamily="2" charset="77"/>
              </a:rPr>
              <a:t>MSE tính toán sai số bằng cách bình phương sai số, điều này có thể tạo ra giá trị lớn khi có sai số lớn. Điều này có thể làm cho mô hình nhạy cảm với các các giá trị ngoại lai (outliers).</a:t>
            </a:r>
          </a:p>
          <a:p>
            <a:pPr marL="457200" indent="-457200" algn="l">
              <a:buFont typeface="Wingdings" pitchFamily="2" charset="2"/>
              <a:buChar char="§"/>
            </a:pPr>
            <a:r>
              <a:rPr lang="vi-VN" sz="2800" b="0" i="0" dirty="0">
                <a:effectLst/>
                <a:latin typeface="Be Vietnam Pro" pitchFamily="2" charset="77"/>
              </a:rPr>
              <a:t>MSE không cân nhắc thứ tự sai số, nghĩa là nó không quan tâm đến xem sai số là dương hay âm.</a:t>
            </a:r>
          </a:p>
        </p:txBody>
      </p:sp>
    </p:spTree>
    <p:extLst>
      <p:ext uri="{BB962C8B-B14F-4D97-AF65-F5344CB8AC3E}">
        <p14:creationId xmlns:p14="http://schemas.microsoft.com/office/powerpoint/2010/main" val="1061891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6" name="object 20">
            <a:extLst>
              <a:ext uri="{FF2B5EF4-FFF2-40B4-BE49-F238E27FC236}">
                <a16:creationId xmlns:a16="http://schemas.microsoft.com/office/drawing/2014/main" id="{20D505E6-B992-9D63-B115-492A89BE77B3}"/>
              </a:ext>
            </a:extLst>
          </p:cNvPr>
          <p:cNvSpPr txBox="1"/>
          <p:nvPr/>
        </p:nvSpPr>
        <p:spPr>
          <a:xfrm>
            <a:off x="23812" y="2209558"/>
            <a:ext cx="18364200" cy="1389226"/>
          </a:xfrm>
          <a:prstGeom prst="rect">
            <a:avLst/>
          </a:prstGeom>
        </p:spPr>
        <p:style>
          <a:lnRef idx="2">
            <a:schemeClr val="dk1"/>
          </a:lnRef>
          <a:fillRef idx="1">
            <a:schemeClr val="lt1"/>
          </a:fillRef>
          <a:effectRef idx="0">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Dựa vào tính chất của dữ liệu đầu vào, ta sử dụng sai số là hàm sai số bình phương trung bình (mean squared error -MSE) cho hàm mất mát.</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420FC5A-5EA8-66D9-7A35-02A5A999CCC3}"/>
                  </a:ext>
                </a:extLst>
              </p:cNvPr>
              <p:cNvSpPr txBox="1"/>
              <p:nvPr/>
            </p:nvSpPr>
            <p:spPr>
              <a:xfrm>
                <a:off x="7555538" y="1138075"/>
                <a:ext cx="3881319" cy="1008225"/>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𝑡𝑟𝑢𝑒</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𝑝𝑟𝑒𝑑</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oMath>
                  </m:oMathPara>
                </a14:m>
                <a:endParaRPr lang="en-VN" sz="2400" dirty="0"/>
              </a:p>
            </p:txBody>
          </p:sp>
        </mc:Choice>
        <mc:Fallback>
          <p:sp>
            <p:nvSpPr>
              <p:cNvPr id="9" name="TextBox 8">
                <a:extLst>
                  <a:ext uri="{FF2B5EF4-FFF2-40B4-BE49-F238E27FC236}">
                    <a16:creationId xmlns:a16="http://schemas.microsoft.com/office/drawing/2014/main" id="{E420FC5A-5EA8-66D9-7A35-02A5A999CCC3}"/>
                  </a:ext>
                </a:extLst>
              </p:cNvPr>
              <p:cNvSpPr txBox="1">
                <a:spLocks noRot="1" noChangeAspect="1" noMove="1" noResize="1" noEditPoints="1" noAdjustHandles="1" noChangeArrowheads="1" noChangeShapeType="1" noTextEdit="1"/>
              </p:cNvSpPr>
              <p:nvPr/>
            </p:nvSpPr>
            <p:spPr>
              <a:xfrm>
                <a:off x="7555538" y="1138075"/>
                <a:ext cx="3881319" cy="1008225"/>
              </a:xfrm>
              <a:prstGeom prst="rect">
                <a:avLst/>
              </a:prstGeom>
              <a:blipFill>
                <a:blip r:embed="rId3"/>
                <a:stretch>
                  <a:fillRect l="-1303" t="-119753" b="-179012"/>
                </a:stretch>
              </a:blipFill>
            </p:spPr>
            <p:txBody>
              <a:bodyPr/>
              <a:lstStyle/>
              <a:p>
                <a:r>
                  <a:rPr lang="en-VN">
                    <a:noFill/>
                  </a:rPr>
                  <a:t> </a:t>
                </a:r>
              </a:p>
            </p:txBody>
          </p:sp>
        </mc:Fallback>
      </mc:AlternateContent>
      <p:sp>
        <p:nvSpPr>
          <p:cNvPr id="12" name="TextBox 11">
            <a:extLst>
              <a:ext uri="{FF2B5EF4-FFF2-40B4-BE49-F238E27FC236}">
                <a16:creationId xmlns:a16="http://schemas.microsoft.com/office/drawing/2014/main" id="{808D13B8-9F55-AEA1-45F2-70397D41122A}"/>
              </a:ext>
            </a:extLst>
          </p:cNvPr>
          <p:cNvSpPr txBox="1"/>
          <p:nvPr/>
        </p:nvSpPr>
        <p:spPr>
          <a:xfrm>
            <a:off x="-8958" y="4843158"/>
            <a:ext cx="18364200" cy="5817618"/>
          </a:xfrm>
          <a:prstGeom prst="rect">
            <a:avLst/>
          </a:prstGeom>
          <a:noFill/>
        </p:spPr>
        <p:txBody>
          <a:bodyPr wrap="square">
            <a:spAutoFit/>
          </a:bodyPr>
          <a:lstStyle/>
          <a:p>
            <a:pPr marL="457200" indent="-457200" algn="l">
              <a:lnSpc>
                <a:spcPct val="150000"/>
              </a:lnSpc>
              <a:buFont typeface="Wingdings" pitchFamily="2" charset="2"/>
              <a:buChar char="§"/>
            </a:pPr>
            <a:r>
              <a:rPr lang="vi-VN" sz="3600" b="0" i="0" dirty="0">
                <a:effectLst/>
                <a:latin typeface="Be Vietnam Pro" pitchFamily="2" charset="77"/>
              </a:rPr>
              <a:t>Giá trị MSE càng nhỏ càng tốt, vì nó đo lường mức độ sai lệch giữa dự đoán và giá trị thực tế. Mô hình tối ưu là mô hình có MSE thấp nhất.</a:t>
            </a:r>
          </a:p>
          <a:p>
            <a:pPr marL="457200" indent="-457200" algn="l">
              <a:lnSpc>
                <a:spcPct val="150000"/>
              </a:lnSpc>
              <a:buFont typeface="Wingdings" pitchFamily="2" charset="2"/>
              <a:buChar char="§"/>
            </a:pPr>
            <a:r>
              <a:rPr lang="vi-VN" sz="3600" b="0" i="0" dirty="0">
                <a:effectLst/>
                <a:latin typeface="Be Vietnam Pro" pitchFamily="2" charset="77"/>
              </a:rPr>
              <a:t>MSE tính toán sai số bằng cách bình phương sai số, điều này có thể tạo ra giá trị lớn khi có sai số lớn. Điều này có thể làm cho mô hình nhạy cảm với các các giá trị ngoại lai (outliers).</a:t>
            </a:r>
          </a:p>
          <a:p>
            <a:pPr marL="457200" indent="-457200" algn="l">
              <a:lnSpc>
                <a:spcPct val="150000"/>
              </a:lnSpc>
              <a:buFont typeface="Wingdings" pitchFamily="2" charset="2"/>
              <a:buChar char="§"/>
            </a:pPr>
            <a:r>
              <a:rPr lang="vi-VN" sz="3600" b="0" i="0" dirty="0">
                <a:effectLst/>
                <a:latin typeface="Be Vietnam Pro" pitchFamily="2" charset="77"/>
              </a:rPr>
              <a:t>MSE không cân nhắc thứ tự sai số, nghĩa là nó không quan tâm đến xem sai số là dương hay âm.</a:t>
            </a:r>
          </a:p>
        </p:txBody>
      </p:sp>
    </p:spTree>
    <p:extLst>
      <p:ext uri="{BB962C8B-B14F-4D97-AF65-F5344CB8AC3E}">
        <p14:creationId xmlns:p14="http://schemas.microsoft.com/office/powerpoint/2010/main" val="4003773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200849" y="3136900"/>
            <a:ext cx="8915401" cy="657930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12700" rIns="0" bIns="0" rtlCol="0">
            <a:spAutoFit/>
          </a:bodyPr>
          <a:lstStyle/>
          <a:p>
            <a:pPr marL="15875" indent="-15875" algn="just">
              <a:lnSpc>
                <a:spcPct val="150000"/>
              </a:lnSpc>
              <a:buFont typeface="Wingdings" pitchFamily="2" charset="2"/>
              <a:buChar char="ü"/>
            </a:pPr>
            <a:r>
              <a:rPr lang="vi-VN" sz="3200" b="0" i="0" dirty="0">
                <a:solidFill>
                  <a:schemeClr val="tx1"/>
                </a:solidFill>
                <a:effectLst/>
              </a:rPr>
              <a:t>Sai số bình phương trung bình, là một hàm mất mát thường được sử dụng trong các bài toán hồi quy để đo lường mức độ sai lệch giữa các giá trị dự đoán của mô hình và giá trị thực tế của dữ liệu huấn luyện. </a:t>
            </a:r>
          </a:p>
          <a:p>
            <a:pPr marL="15875" indent="-15875" algn="just">
              <a:lnSpc>
                <a:spcPct val="150000"/>
              </a:lnSpc>
              <a:buFont typeface="Wingdings" pitchFamily="2" charset="2"/>
              <a:buChar char="ü"/>
            </a:pPr>
            <a:r>
              <a:rPr lang="vi-VN" sz="3200" b="0" i="0" dirty="0">
                <a:solidFill>
                  <a:schemeClr val="tx1"/>
                </a:solidFill>
                <a:effectLst/>
              </a:rPr>
              <a:t>MSE đo lường sự chênh lệch bình phương trung bình giữa giá trị dự đoán và giá trị thực tế và được tính bằng cách lấy trung bình của bình phương của các sai số.</a:t>
            </a:r>
            <a:endParaRPr lang="vi-VN" sz="3600" i="0" dirty="0">
              <a:solidFill>
                <a:schemeClr val="tx1"/>
              </a:solidFill>
              <a:effectLst/>
            </a:endParaRPr>
          </a:p>
        </p:txBody>
      </p:sp>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C3825507-39BF-7B99-52FB-242ADD810471}"/>
                  </a:ext>
                </a:extLst>
              </p:cNvPr>
              <p:cNvSpPr txBox="1"/>
              <p:nvPr/>
            </p:nvSpPr>
            <p:spPr>
              <a:xfrm>
                <a:off x="9496198" y="3141133"/>
                <a:ext cx="9220200" cy="6579302"/>
              </a:xfrm>
              <a:prstGeom prst="rect">
                <a:avLst/>
              </a:prstGeom>
            </p:spPr>
            <p:style>
              <a:lnRef idx="2">
                <a:schemeClr val="accent2"/>
              </a:lnRef>
              <a:fillRef idx="1">
                <a:schemeClr val="lt1"/>
              </a:fillRef>
              <a:effectRef idx="0">
                <a:schemeClr val="accent2"/>
              </a:effectRef>
              <a:fontRef idx="minor">
                <a:schemeClr val="dk1"/>
              </a:fontRef>
            </p:style>
            <p:txBody>
              <a:bodyPr vert="horz" wrap="square" lIns="0" tIns="12700" rIns="0" bIns="0" rtlCol="0">
                <a:spAutoFit/>
              </a:bodyPr>
              <a:lstStyle/>
              <a:p>
                <a:pPr marL="50800" lvl="1" indent="406400" algn="just">
                  <a:lnSpc>
                    <a:spcPct val="150000"/>
                  </a:lnSpc>
                  <a:buFont typeface="Wingdings" pitchFamily="2" charset="2"/>
                  <a:buChar char="ü"/>
                </a:pPr>
                <a:r>
                  <a:rPr lang="vi-VN" sz="3200" b="0" i="0" dirty="0">
                    <a:solidFill>
                      <a:schemeClr val="tx1"/>
                    </a:solidFill>
                    <a:effectLst/>
                  </a:rPr>
                  <a:t>Phương sai là một khái niệm thống kê đo lường sự biến đổi của dữ liệu. Nó cho biết độ lệch của dữ liệu so với giá trị trung bình. Nếu phương sai lớn, dữ liệu có xu hướng phân tán rộng hơn xung quanh giá trị trung bình. </a:t>
                </a:r>
              </a:p>
              <a:p>
                <a:pPr marL="50800" lvl="1" indent="406400" algn="just">
                  <a:lnSpc>
                    <a:spcPct val="150000"/>
                  </a:lnSpc>
                  <a:buFont typeface="Wingdings" pitchFamily="2" charset="2"/>
                  <a:buChar char="ü"/>
                </a:pPr>
                <a:r>
                  <a:rPr lang="vi-VN" sz="3200" dirty="0">
                    <a:solidFill>
                      <a:schemeClr val="tx1"/>
                    </a:solidFill>
                  </a:rPr>
                  <a:t>Công thức: </a:t>
                </a:r>
                <a14:m>
                  <m:oMath xmlns:m="http://schemas.openxmlformats.org/officeDocument/2006/math">
                    <m:sSup>
                      <m:sSupPr>
                        <m:ctrlPr>
                          <a:rPr lang="vi-VN" sz="3200" i="1" smtClean="0">
                            <a:solidFill>
                              <a:schemeClr val="tx1"/>
                            </a:solidFill>
                            <a:latin typeface="Cambria Math" panose="02040503050406030204" pitchFamily="18" charset="0"/>
                          </a:rPr>
                        </m:ctrlPr>
                      </m:sSupPr>
                      <m:e>
                        <m:r>
                          <a:rPr lang="vi-VN" sz="3200" i="1" smtClean="0">
                            <a:solidFill>
                              <a:schemeClr val="tx1"/>
                            </a:solidFill>
                            <a:latin typeface="Cambria Math" panose="02040503050406030204" pitchFamily="18" charset="0"/>
                            <a:ea typeface="Cambria Math" panose="02040503050406030204" pitchFamily="18" charset="0"/>
                          </a:rPr>
                          <m:t>𝛿</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nary>
                      <m:naryPr>
                        <m:chr m:val="∑"/>
                        <m:subHide m:val="on"/>
                        <m:supHide m:val="on"/>
                        <m:ctrlPr>
                          <a:rPr lang="en-US" sz="3200" b="0" i="1" smtClean="0">
                            <a:solidFill>
                              <a:schemeClr val="tx1"/>
                            </a:solidFill>
                            <a:latin typeface="Cambria Math" panose="02040503050406030204" pitchFamily="18" charset="0"/>
                          </a:rPr>
                        </m:ctrlPr>
                      </m:naryPr>
                      <m:sub/>
                      <m:sup/>
                      <m:e>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𝜇</m:t>
                            </m:r>
                            <m:r>
                              <a:rPr lang="en-US" sz="3200" b="0" i="1" smtClean="0">
                                <a:solidFill>
                                  <a:schemeClr val="tx1"/>
                                </a:solidFill>
                                <a:latin typeface="Cambria Math" panose="02040503050406030204" pitchFamily="18" charset="0"/>
                              </a:rPr>
                              <m:t>)</m:t>
                            </m:r>
                          </m:e>
                          <m:sup>
                            <m:r>
                              <a:rPr lang="en-US" sz="3200" b="0" i="1" smtClean="0">
                                <a:solidFill>
                                  <a:schemeClr val="tx1"/>
                                </a:solidFill>
                                <a:latin typeface="Cambria Math" panose="02040503050406030204" pitchFamily="18" charset="0"/>
                              </a:rPr>
                              <m:t>2</m:t>
                            </m:r>
                          </m:sup>
                        </m:sSup>
                      </m:e>
                    </m:nary>
                  </m:oMath>
                </a14:m>
                <a:endParaRPr lang="vi-VN" sz="3200" b="0" i="0" dirty="0">
                  <a:solidFill>
                    <a:schemeClr val="tx1"/>
                  </a:solidFill>
                  <a:effectLst/>
                </a:endParaRPr>
              </a:p>
              <a:p>
                <a:pPr marL="50800" lvl="1" indent="406400" algn="just">
                  <a:lnSpc>
                    <a:spcPct val="150000"/>
                  </a:lnSpc>
                  <a:buFont typeface="Wingdings" pitchFamily="2" charset="2"/>
                  <a:buChar char="ü"/>
                </a:pPr>
                <a:r>
                  <a:rPr lang="en-US" sz="3200" b="0" i="0" dirty="0">
                    <a:solidFill>
                      <a:srgbClr val="374151"/>
                    </a:solidFill>
                    <a:effectLst/>
                    <a:latin typeface="Be Vietnam Pro" pitchFamily="2" charset="77"/>
                  </a:rPr>
                  <a:t>xi </a:t>
                </a:r>
                <a:r>
                  <a:rPr lang="en-US" sz="3200" b="0" i="0" dirty="0" err="1">
                    <a:solidFill>
                      <a:srgbClr val="374151"/>
                    </a:solidFill>
                    <a:effectLst/>
                    <a:latin typeface="Be Vietnam Pro" pitchFamily="2" charset="77"/>
                  </a:rPr>
                  <a:t>là</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giá</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trị</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của</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dữ</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liệu</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thứ</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i</a:t>
                </a:r>
                <a:endParaRPr lang="vi-VN" sz="3200" dirty="0">
                  <a:solidFill>
                    <a:schemeClr val="tx1"/>
                  </a:solidFill>
                  <a:latin typeface="Be Vietnam Pro" pitchFamily="2" charset="77"/>
                </a:endParaRPr>
              </a:p>
              <a:p>
                <a:pPr marL="50800" lvl="1" indent="406400" algn="just">
                  <a:lnSpc>
                    <a:spcPct val="150000"/>
                  </a:lnSpc>
                  <a:buFont typeface="Wingdings" pitchFamily="2" charset="2"/>
                  <a:buChar char="ü"/>
                </a:pPr>
                <a:r>
                  <a:rPr lang="el-GR" sz="3200" b="0" i="0" dirty="0">
                    <a:solidFill>
                      <a:srgbClr val="374151"/>
                    </a:solidFill>
                    <a:effectLst/>
                    <a:latin typeface="Söhne"/>
                  </a:rPr>
                  <a:t>μ </a:t>
                </a:r>
                <a:r>
                  <a:rPr lang="en-US" sz="3200" b="0" i="0" dirty="0" err="1">
                    <a:solidFill>
                      <a:srgbClr val="374151"/>
                    </a:solidFill>
                    <a:effectLst/>
                    <a:latin typeface="Be Vietnam Pro" pitchFamily="2" charset="77"/>
                  </a:rPr>
                  <a:t>là</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giá</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trị</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trung</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bình</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của</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tập</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dữ</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liệu</a:t>
                </a:r>
                <a:r>
                  <a:rPr lang="en-US" sz="3200" b="0" i="0" dirty="0">
                    <a:solidFill>
                      <a:srgbClr val="374151"/>
                    </a:solidFill>
                    <a:effectLst/>
                    <a:latin typeface="Be Vietnam Pro" pitchFamily="2" charset="77"/>
                  </a:rPr>
                  <a:t>: </a:t>
                </a:r>
                <a:r>
                  <a:rPr lang="el-GR" sz="3200" b="0" i="0" dirty="0">
                    <a:solidFill>
                      <a:srgbClr val="374151"/>
                    </a:solidFill>
                    <a:effectLst/>
                    <a:latin typeface="Söhne"/>
                  </a:rPr>
                  <a:t>Σ</a:t>
                </a:r>
                <a:r>
                  <a:rPr lang="en-US" sz="3200" b="0" i="0" dirty="0">
                    <a:solidFill>
                      <a:srgbClr val="374151"/>
                    </a:solidFill>
                    <a:effectLst/>
                    <a:latin typeface="Be Vietnam Pro" pitchFamily="2" charset="77"/>
                  </a:rPr>
                  <a:t>x</a:t>
                </a:r>
                <a:r>
                  <a:rPr lang="en-US" sz="3200" b="0" i="0" baseline="-25000" dirty="0">
                    <a:solidFill>
                      <a:srgbClr val="374151"/>
                    </a:solidFill>
                    <a:effectLst/>
                    <a:latin typeface="Be Vietnam Pro" pitchFamily="2" charset="77"/>
                  </a:rPr>
                  <a:t>i</a:t>
                </a:r>
                <a:r>
                  <a:rPr lang="en-US" sz="3200" b="0" i="0" dirty="0">
                    <a:solidFill>
                      <a:srgbClr val="374151"/>
                    </a:solidFill>
                    <a:effectLst/>
                    <a:latin typeface="Be Vietnam Pro" pitchFamily="2" charset="77"/>
                  </a:rPr>
                  <a:t>/N</a:t>
                </a:r>
                <a:endParaRPr lang="vi-VN" sz="3200" b="0" i="0" dirty="0">
                  <a:solidFill>
                    <a:schemeClr val="tx1"/>
                  </a:solidFill>
                  <a:effectLst/>
                  <a:latin typeface="Be Vietnam Pro" pitchFamily="2" charset="77"/>
                </a:endParaRPr>
              </a:p>
              <a:p>
                <a:pPr marL="50800" lvl="1" indent="406400" algn="just">
                  <a:lnSpc>
                    <a:spcPct val="150000"/>
                  </a:lnSpc>
                  <a:buFont typeface="Wingdings" pitchFamily="2" charset="2"/>
                  <a:buChar char="ü"/>
                </a:pPr>
                <a:r>
                  <a:rPr lang="vi-VN" sz="3200" b="0" i="0" dirty="0">
                    <a:solidFill>
                      <a:srgbClr val="374151"/>
                    </a:solidFill>
                    <a:effectLst/>
                    <a:latin typeface="Be Vietnam Pro" pitchFamily="2" charset="77"/>
                  </a:rPr>
                  <a:t>N là số lượng giá trị trong tập dữ liệu</a:t>
                </a:r>
                <a:endParaRPr lang="vi-VN" sz="3200" b="0" i="0" dirty="0">
                  <a:solidFill>
                    <a:schemeClr val="tx1"/>
                  </a:solidFill>
                  <a:effectLst/>
                  <a:latin typeface="Be Vietnam Pro" pitchFamily="2" charset="77"/>
                </a:endParaRPr>
              </a:p>
            </p:txBody>
          </p:sp>
        </mc:Choice>
        <mc:Fallback xmlns="">
          <p:sp>
            <p:nvSpPr>
              <p:cNvPr id="7" name="object 20">
                <a:extLst>
                  <a:ext uri="{FF2B5EF4-FFF2-40B4-BE49-F238E27FC236}">
                    <a16:creationId xmlns:a16="http://schemas.microsoft.com/office/drawing/2014/main" id="{C3825507-39BF-7B99-52FB-242ADD810471}"/>
                  </a:ext>
                </a:extLst>
              </p:cNvPr>
              <p:cNvSpPr txBox="1">
                <a:spLocks noRot="1" noChangeAspect="1" noMove="1" noResize="1" noEditPoints="1" noAdjustHandles="1" noChangeArrowheads="1" noChangeShapeType="1" noTextEdit="1"/>
              </p:cNvSpPr>
              <p:nvPr/>
            </p:nvSpPr>
            <p:spPr>
              <a:xfrm>
                <a:off x="9496198" y="3141133"/>
                <a:ext cx="9220200" cy="6579302"/>
              </a:xfrm>
              <a:prstGeom prst="rect">
                <a:avLst/>
              </a:prstGeom>
              <a:blipFill>
                <a:blip r:embed="rId3"/>
                <a:stretch>
                  <a:fillRect l="-2060" r="-2473" b="-2495"/>
                </a:stretch>
              </a:blipFill>
            </p:spPr>
            <p:txBody>
              <a:bodyPr/>
              <a:lstStyle/>
              <a:p>
                <a:r>
                  <a:rPr lang="en-VN">
                    <a:noFill/>
                  </a:rPr>
                  <a:t> </a:t>
                </a:r>
              </a:p>
            </p:txBody>
          </p:sp>
        </mc:Fallback>
      </mc:AlternateContent>
      <p:sp>
        <p:nvSpPr>
          <p:cNvPr id="6" name="object 20">
            <a:extLst>
              <a:ext uri="{FF2B5EF4-FFF2-40B4-BE49-F238E27FC236}">
                <a16:creationId xmlns:a16="http://schemas.microsoft.com/office/drawing/2014/main" id="{20D505E6-B992-9D63-B115-492A89BE77B3}"/>
              </a:ext>
            </a:extLst>
          </p:cNvPr>
          <p:cNvSpPr txBox="1"/>
          <p:nvPr/>
        </p:nvSpPr>
        <p:spPr>
          <a:xfrm>
            <a:off x="178360" y="2179925"/>
            <a:ext cx="18364200" cy="669029"/>
          </a:xfrm>
          <a:prstGeom prst="rect">
            <a:avLst/>
          </a:prstGeom>
        </p:spPr>
        <p:style>
          <a:lnRef idx="2">
            <a:schemeClr val="dk1"/>
          </a:lnRef>
          <a:fillRef idx="1">
            <a:schemeClr val="lt1"/>
          </a:fillRef>
          <a:effectRef idx="0">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Tránh nhầm lẫn 2 khái niệm sai số bình phương (MSE) với Phương sai (Variance)</a:t>
            </a:r>
          </a:p>
        </p:txBody>
      </p:sp>
    </p:spTree>
    <p:extLst>
      <p:ext uri="{BB962C8B-B14F-4D97-AF65-F5344CB8AC3E}">
        <p14:creationId xmlns:p14="http://schemas.microsoft.com/office/powerpoint/2010/main" val="2727096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720135" y="2451484"/>
            <a:ext cx="11330090" cy="57904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dirty="0">
                <a:cs typeface="Source Sans Pro Light"/>
              </a:rPr>
              <a:t>Cấu trúc mạng nơ-ron có 3 lớp như sau:</a:t>
            </a:r>
          </a:p>
          <a:p>
            <a:pPr marL="583565" marR="5080" indent="-571500" algn="just">
              <a:lnSpc>
                <a:spcPct val="130000"/>
              </a:lnSpc>
              <a:buFont typeface="Wingdings" panose="05000000000000000000" pitchFamily="2" charset="2"/>
              <a:buChar char="§"/>
            </a:pPr>
            <a:r>
              <a:rPr lang="vi-VN" sz="3600" spc="-5" dirty="0"/>
              <a:t>Lớp đầu vào: Thông tin bên ngoài được đưa vào mô hình để học và rút ra kết luận. Các nút đầu vào chuyển thông tin sang lớp lớp ẩn.</a:t>
            </a:r>
            <a:endParaRPr lang="vi-VN" sz="4000" spc="-5" dirty="0"/>
          </a:p>
          <a:p>
            <a:pPr marL="583565" marR="5080" indent="-571500" algn="just">
              <a:lnSpc>
                <a:spcPct val="130000"/>
              </a:lnSpc>
              <a:buFont typeface="Wingdings" panose="05000000000000000000" pitchFamily="2" charset="2"/>
              <a:buChar char="§"/>
            </a:pPr>
            <a:r>
              <a:rPr lang="vi-VN" sz="3600" spc="-5" dirty="0"/>
              <a:t>Lớp ẩn: Nơi tất cả các tính toán được thực hiện trên dữ liệu đầu vào. Số lượng lớp ẩn không cố định cho các bài toán khác nhau. Mạng đơn giản nhất bao gồm một lớp ẩn duy nhất.</a:t>
            </a: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Mô</a:t>
            </a:r>
            <a:r>
              <a:rPr lang="en-US" sz="4400" spc="-5" dirty="0">
                <a:cs typeface="Source Sans Pro Light"/>
              </a:rPr>
              <a:t> </a:t>
            </a:r>
            <a:r>
              <a:rPr lang="en-US" sz="4400" spc="-5" dirty="0" err="1">
                <a:cs typeface="Source Sans Pro Light"/>
              </a:rPr>
              <a:t>hình</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endParaRPr lang="vi-VN" sz="4400" spc="-5" dirty="0">
              <a:cs typeface="Source Sans Pro Light"/>
            </a:endParaRPr>
          </a:p>
        </p:txBody>
      </p:sp>
      <p:pic>
        <p:nvPicPr>
          <p:cNvPr id="1028" name="Picture 4" descr="neural network Artificial intelligence">
            <a:extLst>
              <a:ext uri="{FF2B5EF4-FFF2-40B4-BE49-F238E27FC236}">
                <a16:creationId xmlns:a16="http://schemas.microsoft.com/office/drawing/2014/main" id="{70533A8E-A31E-9811-0EBD-1E014438344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0002"/>
          <a:stretch/>
        </p:blipFill>
        <p:spPr bwMode="auto">
          <a:xfrm>
            <a:off x="12087654" y="2832099"/>
            <a:ext cx="5875702" cy="4429707"/>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20">
            <a:extLst>
              <a:ext uri="{FF2B5EF4-FFF2-40B4-BE49-F238E27FC236}">
                <a16:creationId xmlns:a16="http://schemas.microsoft.com/office/drawing/2014/main" id="{64B7A641-7D91-2D10-51CD-A4F904A28C67}"/>
              </a:ext>
            </a:extLst>
          </p:cNvPr>
          <p:cNvSpPr txBox="1"/>
          <p:nvPr/>
        </p:nvSpPr>
        <p:spPr>
          <a:xfrm>
            <a:off x="720135" y="8242300"/>
            <a:ext cx="17243221" cy="210942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Lớp đầu ra: Kết luận của mô hình, có thể có một hoặc nhiều nút ở đầu ra. Khi bài toán thuộc lớp phân loại nhị phân, đầu ra có 1  node và trong trường hợp phân loại nhiều lớp, các node đầu ra có thể nhiều hơn 1.</a:t>
            </a:r>
          </a:p>
        </p:txBody>
      </p:sp>
    </p:spTree>
    <p:extLst>
      <p:ext uri="{BB962C8B-B14F-4D97-AF65-F5344CB8AC3E}">
        <p14:creationId xmlns:p14="http://schemas.microsoft.com/office/powerpoint/2010/main" val="331060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6" y="2493433"/>
                <a:ext cx="9829800" cy="728859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b="0" i="0" dirty="0" err="1">
                    <a:solidFill>
                      <a:srgbClr val="222222"/>
                    </a:solidFill>
                    <a:effectLst/>
                    <a:latin typeface="Be Vietnam Pro" pitchFamily="2" charset="77"/>
                  </a:rPr>
                  <a:t>Từ</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biểu</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thức</a:t>
                </a:r>
                <a:r>
                  <a:rPr lang="en-US" sz="3600" b="0" i="0" dirty="0">
                    <a:solidFill>
                      <a:srgbClr val="222222"/>
                    </a:solidFill>
                    <a:effectLst/>
                    <a:latin typeface="Be Vietnam Pro" pitchFamily="2" charset="77"/>
                  </a:rPr>
                  <a:t>: </a:t>
                </a:r>
                <a14:m>
                  <m:oMath xmlns:m="http://schemas.openxmlformats.org/officeDocument/2006/math">
                    <m:r>
                      <a:rPr lang="en-US" sz="3600" b="0" i="1" smtClean="0">
                        <a:latin typeface="Cambria Math" panose="02040503050406030204" pitchFamily="18" charset="0"/>
                      </a:rPr>
                      <m:t>𝑀𝑆𝐸</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𝑛</m:t>
                        </m:r>
                      </m:den>
                    </m:f>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𝑛</m:t>
                        </m:r>
                      </m:sup>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𝑡𝑟𝑢𝑒</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𝑝𝑟𝑒𝑑</m:t>
                                </m:r>
                              </m:sub>
                            </m:sSub>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e>
                    </m:nary>
                  </m:oMath>
                </a14:m>
                <a:endParaRPr lang="en-VN" sz="3600" dirty="0"/>
              </a:p>
              <a:p>
                <a:pPr marL="583565" marR="5080" indent="-571500" algn="just">
                  <a:lnSpc>
                    <a:spcPct val="130000"/>
                  </a:lnSpc>
                  <a:buFont typeface="Wingdings" panose="05000000000000000000" pitchFamily="2" charset="2"/>
                  <a:buChar char="§"/>
                </a:pPr>
                <a:r>
                  <a:rPr lang="en-US" sz="3600" b="0" i="1" dirty="0">
                    <a:solidFill>
                      <a:srgbClr val="222222"/>
                    </a:solidFill>
                    <a:effectLst/>
                    <a:latin typeface="Be Vietnam Pro" pitchFamily="2" charset="77"/>
                  </a:rPr>
                  <a:t>n</a:t>
                </a:r>
                <a:r>
                  <a:rPr lang="en-US" sz="3600" b="0" i="0" dirty="0">
                    <a:solidFill>
                      <a:srgbClr val="222222"/>
                    </a:solidFill>
                    <a:effectLst/>
                    <a:latin typeface="Be Vietnam Pro" pitchFamily="2" charset="77"/>
                  </a:rPr>
                  <a:t>=</a:t>
                </a:r>
                <a:r>
                  <a:rPr lang="en-US" sz="3600" b="0" dirty="0">
                    <a:solidFill>
                      <a:srgbClr val="222222"/>
                    </a:solidFill>
                    <a:effectLst/>
                    <a:latin typeface="Be Vietnam Pro" pitchFamily="2" charset="77"/>
                  </a:rPr>
                  <a:t>4</a:t>
                </a:r>
                <a:r>
                  <a:rPr lang="en-US" sz="3600" b="0" i="0" dirty="0">
                    <a:solidFill>
                      <a:srgbClr val="222222"/>
                    </a:solidFill>
                    <a:effectLst/>
                    <a:latin typeface="Be Vietnam Pro" pitchFamily="2" charset="77"/>
                  </a:rPr>
                  <a:t> (Alice, Bob, Charlie, Diana)</a:t>
                </a:r>
              </a:p>
              <a:p>
                <a:pPr marL="583565" marR="5080" indent="-571500" algn="just">
                  <a:lnSpc>
                    <a:spcPct val="130000"/>
                  </a:lnSpc>
                  <a:buFont typeface="Wingdings" panose="05000000000000000000" pitchFamily="2" charset="2"/>
                  <a:buChar char="§"/>
                </a:pPr>
                <a:r>
                  <a:rPr lang="en-US" sz="3600" b="0" i="1" dirty="0">
                    <a:solidFill>
                      <a:srgbClr val="222222"/>
                    </a:solidFill>
                    <a:effectLst/>
                    <a:latin typeface="Be Vietnam Pro" pitchFamily="2" charset="77"/>
                  </a:rPr>
                  <a:t>y</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đại</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diện</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cho</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biến</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dự</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đoán</a:t>
                </a:r>
                <a:endParaRPr lang="en-US" sz="3600" dirty="0">
                  <a:solidFill>
                    <a:srgbClr val="222222"/>
                  </a:solidFill>
                  <a:latin typeface="Be Vietnam Pro" pitchFamily="2" charset="77"/>
                </a:endParaRPr>
              </a:p>
              <a:p>
                <a:pPr marL="583565" marR="5080" indent="-571500" algn="just">
                  <a:lnSpc>
                    <a:spcPct val="130000"/>
                  </a:lnSpc>
                  <a:buFont typeface="Wingdings" panose="05000000000000000000" pitchFamily="2" charset="2"/>
                  <a:buChar char="§"/>
                </a:pPr>
                <a:r>
                  <a:rPr lang="en-US" sz="3600" b="0" i="1" dirty="0" err="1">
                    <a:solidFill>
                      <a:srgbClr val="222222"/>
                    </a:solidFill>
                    <a:effectLst/>
                    <a:latin typeface="Be Vietnam Pro" pitchFamily="2" charset="77"/>
                  </a:rPr>
                  <a:t>y</a:t>
                </a:r>
                <a:r>
                  <a:rPr lang="en-US" sz="3600" b="0" i="1" baseline="-25000" dirty="0" err="1">
                    <a:solidFill>
                      <a:srgbClr val="222222"/>
                    </a:solidFill>
                    <a:effectLst/>
                    <a:latin typeface="Be Vietnam Pro" pitchFamily="2" charset="77"/>
                  </a:rPr>
                  <a:t>true</a:t>
                </a:r>
                <a:r>
                  <a:rPr lang="en-US" sz="3600" b="0" dirty="0">
                    <a:solidFill>
                      <a:srgbClr val="222222"/>
                    </a:solidFill>
                    <a:effectLst/>
                    <a:latin typeface="Be Vietnam Pro" pitchFamily="2" charset="77"/>
                  </a:rPr>
                  <a:t>​</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giá</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trị</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thực</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của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biến</a:t>
                </a:r>
                <a:r>
                  <a:rPr lang="en-US" sz="3600" dirty="0">
                    <a:solidFill>
                      <a:srgbClr val="222222"/>
                    </a:solidFill>
                    <a:latin typeface="Be Vietnam Pro" pitchFamily="2" charset="77"/>
                  </a:rPr>
                  <a:t> gender </a:t>
                </a:r>
              </a:p>
              <a:p>
                <a:pPr marL="12065" marR="5080" algn="just">
                  <a:lnSpc>
                    <a:spcPct val="130000"/>
                  </a:lnSpc>
                </a:pPr>
                <a:r>
                  <a:rPr lang="en-US" sz="3600" dirty="0">
                    <a:solidFill>
                      <a:srgbClr val="222222"/>
                    </a:solidFill>
                    <a:latin typeface="Be Vietnam Pro" pitchFamily="2" charset="77"/>
                  </a:rPr>
                  <a:t>			  (Alice =1, Bob=0)</a:t>
                </a:r>
                <a:endParaRPr lang="en-US" sz="3600" b="0" i="0" dirty="0">
                  <a:solidFill>
                    <a:srgbClr val="222222"/>
                  </a:solidFill>
                  <a:effectLst/>
                  <a:latin typeface="Be Vietnam Pro" pitchFamily="2" charset="77"/>
                </a:endParaRPr>
              </a:p>
              <a:p>
                <a:pPr marL="583565" marR="5080" indent="-571500" algn="just">
                  <a:lnSpc>
                    <a:spcPct val="130000"/>
                  </a:lnSpc>
                  <a:buFont typeface="Wingdings" panose="05000000000000000000" pitchFamily="2" charset="2"/>
                  <a:buChar char="§"/>
                </a:pPr>
                <a:r>
                  <a:rPr lang="en-US" sz="3600" b="0" i="1" dirty="0" err="1">
                    <a:solidFill>
                      <a:srgbClr val="222222"/>
                    </a:solidFill>
                    <a:effectLst/>
                    <a:latin typeface="Be Vietnam Pro" pitchFamily="2" charset="77"/>
                  </a:rPr>
                  <a:t>y</a:t>
                </a:r>
                <a:r>
                  <a:rPr lang="en-US" sz="3600" b="0" i="1" baseline="-25000" dirty="0" err="1">
                    <a:solidFill>
                      <a:srgbClr val="222222"/>
                    </a:solidFill>
                    <a:effectLst/>
                    <a:latin typeface="Be Vietnam Pro" pitchFamily="2" charset="77"/>
                  </a:rPr>
                  <a:t>pred</a:t>
                </a:r>
                <a:r>
                  <a:rPr lang="en-US" sz="3600" b="0" dirty="0">
                    <a:solidFill>
                      <a:srgbClr val="222222"/>
                    </a:solidFill>
                    <a:effectLst/>
                    <a:latin typeface="Be Vietnam Pro" pitchFamily="2" charset="77"/>
                  </a:rPr>
                  <a:t>​</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giá</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trị</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dự</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đoán</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của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biến</a:t>
                </a:r>
                <a:endParaRPr lang="en-US" sz="3600" dirty="0">
                  <a:solidFill>
                    <a:srgbClr val="222222"/>
                  </a:solidFill>
                  <a:latin typeface="Be Vietnam Pro" pitchFamily="2" charset="77"/>
                </a:endParaRPr>
              </a:p>
              <a:p>
                <a:pPr marL="583565" marR="5080" indent="-571500" algn="just">
                  <a:lnSpc>
                    <a:spcPct val="130000"/>
                  </a:lnSpc>
                  <a:buFont typeface="Wingdings" panose="05000000000000000000"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𝑡𝑟𝑢𝑒</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𝑝𝑟𝑒𝑑</m:t>
                            </m:r>
                          </m:sub>
                        </m:sSub>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oMath>
                </a14:m>
                <a:r>
                  <a:rPr lang="vi-VN" sz="3600" b="0" i="0" dirty="0">
                    <a:effectLst/>
                    <a:latin typeface="Be Vietnam Pro" pitchFamily="2" charset="77"/>
                  </a:rPr>
                  <a:t>: </a:t>
                </a:r>
                <a:r>
                  <a:rPr lang="en-US" sz="3200" dirty="0" err="1"/>
                  <a:t>sai</a:t>
                </a:r>
                <a:r>
                  <a:rPr lang="en-US" sz="3200" dirty="0"/>
                  <a:t> </a:t>
                </a:r>
                <a:r>
                  <a:rPr lang="en-US" sz="3200" dirty="0" err="1"/>
                  <a:t>số</a:t>
                </a:r>
                <a:r>
                  <a:rPr lang="en-US" sz="3200" dirty="0"/>
                  <a:t> </a:t>
                </a:r>
                <a:r>
                  <a:rPr lang="en-US" sz="3200" dirty="0" err="1"/>
                  <a:t>bình</a:t>
                </a:r>
                <a:r>
                  <a:rPr lang="en-US" sz="3200" dirty="0"/>
                  <a:t> </a:t>
                </a:r>
                <a:r>
                  <a:rPr lang="en-US" sz="3200" dirty="0" err="1"/>
                  <a:t>phương</a:t>
                </a:r>
                <a:r>
                  <a:rPr lang="en-US" sz="3200" dirty="0"/>
                  <a:t>.</a:t>
                </a:r>
                <a:r>
                  <a:rPr lang="en-US" sz="3200" b="1" dirty="0"/>
                  <a:t> </a:t>
                </a:r>
                <a:r>
                  <a:rPr lang="en-US" sz="3200" dirty="0"/>
                  <a:t> </a:t>
                </a:r>
              </a:p>
              <a:p>
                <a:pPr marL="583565" marR="5080" indent="-571500" algn="just">
                  <a:lnSpc>
                    <a:spcPct val="130000"/>
                  </a:lnSpc>
                  <a:buFont typeface="Wingdings" panose="05000000000000000000" pitchFamily="2" charset="2"/>
                  <a:buChar char="§"/>
                </a:pPr>
                <a:r>
                  <a:rPr lang="en-US" sz="3200" dirty="0" err="1"/>
                  <a:t>Hàm</a:t>
                </a:r>
                <a:r>
                  <a:rPr lang="en-US" sz="3200" dirty="0"/>
                  <a:t> </a:t>
                </a:r>
                <a:r>
                  <a:rPr lang="en-US" sz="3200" dirty="0" err="1"/>
                  <a:t>này</a:t>
                </a:r>
                <a:r>
                  <a:rPr lang="en-US" sz="3200" dirty="0"/>
                  <a:t> </a:t>
                </a:r>
                <a:r>
                  <a:rPr lang="en-US" sz="3200" dirty="0" err="1"/>
                  <a:t>tính</a:t>
                </a:r>
                <a:r>
                  <a:rPr lang="en-US" sz="3200" dirty="0"/>
                  <a:t> </a:t>
                </a:r>
                <a:r>
                  <a:rPr lang="en-US" sz="3200" dirty="0" err="1"/>
                  <a:t>giá</a:t>
                </a:r>
                <a:r>
                  <a:rPr lang="en-US" sz="3200" dirty="0"/>
                  <a:t> </a:t>
                </a:r>
                <a:r>
                  <a:rPr lang="en-US" sz="3200" dirty="0" err="1"/>
                  <a:t>trị</a:t>
                </a:r>
                <a:r>
                  <a:rPr lang="en-US" sz="3200" dirty="0"/>
                  <a:t> </a:t>
                </a:r>
                <a:r>
                  <a:rPr lang="en-US" sz="3200" dirty="0" err="1"/>
                  <a:t>trung</a:t>
                </a:r>
                <a:r>
                  <a:rPr lang="en-US" sz="3200" dirty="0"/>
                  <a:t> </a:t>
                </a:r>
                <a:r>
                  <a:rPr lang="en-US" sz="3200" dirty="0" err="1"/>
                  <a:t>bình</a:t>
                </a:r>
                <a:r>
                  <a:rPr lang="en-US" sz="3200" dirty="0"/>
                  <a:t> </a:t>
                </a:r>
                <a:r>
                  <a:rPr lang="en-US" sz="3200" dirty="0" err="1"/>
                  <a:t>bình</a:t>
                </a:r>
                <a:r>
                  <a:rPr lang="en-US" sz="3200" dirty="0"/>
                  <a:t> </a:t>
                </a:r>
                <a:r>
                  <a:rPr lang="en-US" sz="3200" dirty="0" err="1"/>
                  <a:t>phương</a:t>
                </a:r>
                <a:r>
                  <a:rPr lang="en-US" sz="3200" dirty="0"/>
                  <a:t> </a:t>
                </a:r>
                <a:r>
                  <a:rPr lang="en-US" sz="3200" dirty="0" err="1"/>
                  <a:t>của</a:t>
                </a:r>
                <a:r>
                  <a:rPr lang="en-US" sz="3200" dirty="0"/>
                  <a:t> </a:t>
                </a:r>
                <a:r>
                  <a:rPr lang="en-US" sz="3200" dirty="0" err="1"/>
                  <a:t>các</a:t>
                </a:r>
                <a:r>
                  <a:rPr lang="en-US" sz="3200" dirty="0"/>
                  <a:t> </a:t>
                </a:r>
                <a:r>
                  <a:rPr lang="en-US" sz="3200" dirty="0" err="1"/>
                  <a:t>sai</a:t>
                </a:r>
                <a:r>
                  <a:rPr lang="en-US" sz="3200" dirty="0"/>
                  <a:t> </a:t>
                </a:r>
                <a:r>
                  <a:rPr lang="en-US" sz="3200" dirty="0" err="1"/>
                  <a:t>số</a:t>
                </a:r>
                <a:r>
                  <a:rPr lang="en-US" sz="3200" dirty="0"/>
                  <a:t>. Sai </a:t>
                </a:r>
                <a:r>
                  <a:rPr lang="en-US" sz="3200" dirty="0" err="1"/>
                  <a:t>số</a:t>
                </a:r>
                <a:r>
                  <a:rPr lang="en-US" sz="3200" dirty="0"/>
                  <a:t> </a:t>
                </a:r>
                <a:r>
                  <a:rPr lang="en-US" sz="3200" dirty="0" err="1"/>
                  <a:t>càng</a:t>
                </a:r>
                <a:r>
                  <a:rPr lang="en-US" sz="3200" dirty="0"/>
                  <a:t> </a:t>
                </a:r>
                <a:r>
                  <a:rPr lang="en-US" sz="3200" dirty="0" err="1"/>
                  <a:t>nhỏ</a:t>
                </a:r>
                <a:r>
                  <a:rPr lang="en-US" sz="3200" dirty="0"/>
                  <a:t> </a:t>
                </a:r>
                <a:r>
                  <a:rPr lang="en-US" sz="3200" dirty="0" err="1"/>
                  <a:t>chứng</a:t>
                </a:r>
                <a:r>
                  <a:rPr lang="en-US" sz="3200" dirty="0"/>
                  <a:t> </a:t>
                </a:r>
                <a:r>
                  <a:rPr lang="en-US" sz="3200" dirty="0" err="1"/>
                  <a:t>tỏ</a:t>
                </a:r>
                <a:r>
                  <a:rPr lang="en-US" sz="3200" dirty="0"/>
                  <a:t> </a:t>
                </a:r>
                <a:r>
                  <a:rPr lang="en-US" sz="3200" dirty="0" err="1"/>
                  <a:t>mô</a:t>
                </a:r>
                <a:r>
                  <a:rPr lang="en-US" sz="3200" dirty="0"/>
                  <a:t> </a:t>
                </a:r>
                <a:r>
                  <a:rPr lang="en-US" sz="3200" dirty="0" err="1"/>
                  <a:t>hình</a:t>
                </a:r>
                <a:r>
                  <a:rPr lang="en-US" sz="3200" dirty="0"/>
                  <a:t> </a:t>
                </a:r>
                <a:r>
                  <a:rPr lang="en-US" sz="3200" dirty="0" err="1"/>
                  <a:t>càng</a:t>
                </a:r>
                <a:r>
                  <a:rPr lang="en-US" sz="3200" dirty="0"/>
                  <a:t> </a:t>
                </a:r>
                <a:r>
                  <a:rPr lang="en-US" sz="3200" dirty="0" err="1"/>
                  <a:t>hiệu</a:t>
                </a:r>
                <a:r>
                  <a:rPr lang="en-US" sz="3200" dirty="0"/>
                  <a:t> </a:t>
                </a:r>
                <a:r>
                  <a:rPr lang="en-US" sz="3200" dirty="0" err="1"/>
                  <a:t>quả</a:t>
                </a:r>
                <a:r>
                  <a:rPr lang="en-US" sz="3200" dirty="0"/>
                  <a:t>.</a:t>
                </a:r>
                <a:endParaRPr lang="vi-VN" sz="3600" b="0" i="0" dirty="0">
                  <a:effectLst/>
                  <a:latin typeface="Be Vietnam Pro" pitchFamily="2" charset="77"/>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6" y="2493433"/>
                <a:ext cx="9829800" cy="7288598"/>
              </a:xfrm>
              <a:prstGeom prst="rect">
                <a:avLst/>
              </a:prstGeom>
              <a:blipFill>
                <a:blip r:embed="rId3"/>
                <a:stretch>
                  <a:fillRect l="-2452" t="-8870" r="-2452" b="-2261"/>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E9A74535-3C68-B3C9-D3AC-AA59C3D278B7}"/>
              </a:ext>
            </a:extLst>
          </p:cNvPr>
          <p:cNvGraphicFramePr>
            <a:graphicFrameLocks noGrp="1"/>
          </p:cNvGraphicFramePr>
          <p:nvPr>
            <p:extLst>
              <p:ext uri="{D42A27DB-BD31-4B8C-83A1-F6EECF244321}">
                <p14:modId xmlns:p14="http://schemas.microsoft.com/office/powerpoint/2010/main" val="2502808984"/>
              </p:ext>
            </p:extLst>
          </p:nvPr>
        </p:nvGraphicFramePr>
        <p:xfrm>
          <a:off x="9505156" y="3976925"/>
          <a:ext cx="8392539" cy="2739550"/>
        </p:xfrm>
        <a:graphic>
          <a:graphicData uri="http://schemas.openxmlformats.org/drawingml/2006/table">
            <a:tbl>
              <a:tblPr firstRow="1" bandRow="1">
                <a:tableStyleId>{5C22544A-7EE6-4342-B048-85BDC9FD1C3A}</a:tableStyleId>
              </a:tblPr>
              <a:tblGrid>
                <a:gridCol w="1516380">
                  <a:extLst>
                    <a:ext uri="{9D8B030D-6E8A-4147-A177-3AD203B41FA5}">
                      <a16:colId xmlns:a16="http://schemas.microsoft.com/office/drawing/2014/main" val="758007706"/>
                    </a:ext>
                  </a:extLst>
                </a:gridCol>
                <a:gridCol w="2292053">
                  <a:extLst>
                    <a:ext uri="{9D8B030D-6E8A-4147-A177-3AD203B41FA5}">
                      <a16:colId xmlns:a16="http://schemas.microsoft.com/office/drawing/2014/main" val="1662394550"/>
                    </a:ext>
                  </a:extLst>
                </a:gridCol>
                <a:gridCol w="2292053">
                  <a:extLst>
                    <a:ext uri="{9D8B030D-6E8A-4147-A177-3AD203B41FA5}">
                      <a16:colId xmlns:a16="http://schemas.microsoft.com/office/drawing/2014/main" val="2033383921"/>
                    </a:ext>
                  </a:extLst>
                </a:gridCol>
                <a:gridCol w="2292053">
                  <a:extLst>
                    <a:ext uri="{9D8B030D-6E8A-4147-A177-3AD203B41FA5}">
                      <a16:colId xmlns:a16="http://schemas.microsoft.com/office/drawing/2014/main" val="3031016253"/>
                    </a:ext>
                  </a:extLst>
                </a:gridCol>
              </a:tblGrid>
              <a:tr h="547910">
                <a:tc>
                  <a:txBody>
                    <a:bodyPr/>
                    <a:lstStyle/>
                    <a:p>
                      <a:pPr algn="ctr"/>
                      <a:r>
                        <a:rPr lang="en-US" b="0" dirty="0">
                          <a:effectLst/>
                        </a:rPr>
                        <a:t>Name</a:t>
                      </a:r>
                    </a:p>
                  </a:txBody>
                  <a:tcPr anchor="ctr"/>
                </a:tc>
                <a:tc>
                  <a:txBody>
                    <a:bodyPr/>
                    <a:lstStyle/>
                    <a:p>
                      <a:pPr algn="ctr"/>
                      <a:r>
                        <a:rPr lang="en-US" b="0" dirty="0">
                          <a:effectLst/>
                        </a:rPr>
                        <a:t>W=W- 135</a:t>
                      </a:r>
                    </a:p>
                  </a:txBody>
                  <a:tcPr anchor="ctr"/>
                </a:tc>
                <a:tc>
                  <a:txBody>
                    <a:bodyPr/>
                    <a:lstStyle/>
                    <a:p>
                      <a:pPr algn="ctr"/>
                      <a:r>
                        <a:rPr lang="en-US" b="0" dirty="0">
                          <a:effectLst/>
                        </a:rPr>
                        <a:t>H=H - 66</a:t>
                      </a:r>
                    </a:p>
                  </a:txBody>
                  <a:tcPr anchor="ctr"/>
                </a:tc>
                <a:tc>
                  <a:txBody>
                    <a:bodyPr/>
                    <a:lstStyle/>
                    <a:p>
                      <a:pPr algn="ctr"/>
                      <a:r>
                        <a:rPr lang="en-US"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dirty="0">
                          <a:effectLst/>
                        </a:rPr>
                        <a:t>-2</a:t>
                      </a:r>
                    </a:p>
                  </a:txBody>
                  <a:tcPr anchor="ctr"/>
                </a:tc>
                <a:tc>
                  <a:txBody>
                    <a:bodyPr/>
                    <a:lstStyle/>
                    <a:p>
                      <a:pPr algn="ctr"/>
                      <a:r>
                        <a:rPr lang="en-VN" dirty="0">
                          <a:effectLst/>
                        </a:rPr>
                        <a:t>-1</a:t>
                      </a:r>
                    </a:p>
                  </a:txBody>
                  <a:tcPr anchor="ctr"/>
                </a:tc>
                <a:tc>
                  <a:txBody>
                    <a:bodyPr/>
                    <a:lstStyle/>
                    <a:p>
                      <a:pPr algn="ctr"/>
                      <a:r>
                        <a:rPr lang="en-VN" dirty="0">
                          <a:effectLst/>
                        </a:rPr>
                        <a:t>1</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a:effectLst/>
                        </a:rPr>
                        <a:t>25</a:t>
                      </a:r>
                    </a:p>
                  </a:txBody>
                  <a:tcPr anchor="ctr"/>
                </a:tc>
                <a:tc>
                  <a:txBody>
                    <a:bodyPr/>
                    <a:lstStyle/>
                    <a:p>
                      <a:pPr algn="ctr"/>
                      <a:r>
                        <a:rPr lang="en-VN">
                          <a:effectLst/>
                        </a:rPr>
                        <a:t>6</a:t>
                      </a:r>
                    </a:p>
                  </a:txBody>
                  <a:tcPr anchor="ctr"/>
                </a:tc>
                <a:tc>
                  <a:txBody>
                    <a:bodyPr/>
                    <a:lstStyle/>
                    <a:p>
                      <a:pPr algn="ctr"/>
                      <a:r>
                        <a:rPr lang="en-VN" dirty="0">
                          <a:effectLst/>
                        </a:rPr>
                        <a:t>0</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dirty="0">
                          <a:effectLst/>
                        </a:rPr>
                        <a:t>17</a:t>
                      </a:r>
                    </a:p>
                  </a:txBody>
                  <a:tcPr anchor="ctr"/>
                </a:tc>
                <a:tc>
                  <a:txBody>
                    <a:bodyPr/>
                    <a:lstStyle/>
                    <a:p>
                      <a:pPr algn="ctr"/>
                      <a:r>
                        <a:rPr lang="en-VN">
                          <a:effectLst/>
                        </a:rPr>
                        <a:t>4</a:t>
                      </a:r>
                    </a:p>
                  </a:txBody>
                  <a:tcPr anchor="ctr"/>
                </a:tc>
                <a:tc>
                  <a:txBody>
                    <a:bodyPr/>
                    <a:lstStyle/>
                    <a:p>
                      <a:pPr algn="ctr"/>
                      <a:r>
                        <a:rPr lang="en-VN" dirty="0">
                          <a:effectLst/>
                        </a:rPr>
                        <a:t>0</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dirty="0">
                          <a:effectLst/>
                        </a:rPr>
                        <a:t>-15</a:t>
                      </a:r>
                    </a:p>
                  </a:txBody>
                  <a:tcPr anchor="ctr"/>
                </a:tc>
                <a:tc>
                  <a:txBody>
                    <a:bodyPr/>
                    <a:lstStyle/>
                    <a:p>
                      <a:pPr algn="ctr"/>
                      <a:r>
                        <a:rPr lang="en-VN">
                          <a:effectLst/>
                        </a:rPr>
                        <a:t>-6</a:t>
                      </a:r>
                    </a:p>
                  </a:txBody>
                  <a:tcPr anchor="ctr"/>
                </a:tc>
                <a:tc>
                  <a:txBody>
                    <a:bodyPr/>
                    <a:lstStyle/>
                    <a:p>
                      <a:pPr algn="ctr"/>
                      <a:r>
                        <a:rPr lang="en-VN" dirty="0">
                          <a:effectLst/>
                        </a:rPr>
                        <a:t>1</a:t>
                      </a:r>
                    </a:p>
                  </a:txBody>
                  <a:tcPr anchor="ctr"/>
                </a:tc>
                <a:extLst>
                  <a:ext uri="{0D108BD9-81ED-4DB2-BD59-A6C34878D82A}">
                    <a16:rowId xmlns:a16="http://schemas.microsoft.com/office/drawing/2014/main" val="731752184"/>
                  </a:ext>
                </a:extLst>
              </a:tr>
            </a:tbl>
          </a:graphicData>
        </a:graphic>
      </p:graphicFrame>
      <p:sp>
        <p:nvSpPr>
          <p:cNvPr id="9" name="TextBox 8">
            <a:extLst>
              <a:ext uri="{FF2B5EF4-FFF2-40B4-BE49-F238E27FC236}">
                <a16:creationId xmlns:a16="http://schemas.microsoft.com/office/drawing/2014/main" id="{D758C571-6E4A-D68E-6D2E-60AC5A876EF3}"/>
              </a:ext>
            </a:extLst>
          </p:cNvPr>
          <p:cNvSpPr txBox="1"/>
          <p:nvPr/>
        </p:nvSpPr>
        <p:spPr>
          <a:xfrm>
            <a:off x="9505156" y="7251700"/>
            <a:ext cx="8392539" cy="461665"/>
          </a:xfrm>
          <a:prstGeom prst="rect">
            <a:avLst/>
          </a:prstGeom>
          <a:noFill/>
        </p:spPr>
        <p:txBody>
          <a:bodyPr wrap="square">
            <a:spAutoFit/>
          </a:bodyPr>
          <a:lstStyle/>
          <a:p>
            <a:pPr algn="ctr"/>
            <a:r>
              <a:rPr lang="en-US" sz="2400" b="1" i="0" dirty="0">
                <a:solidFill>
                  <a:srgbClr val="222222"/>
                </a:solidFill>
                <a:effectLst/>
                <a:latin typeface="Be Vietnam Pro" pitchFamily="2" charset="77"/>
              </a:rPr>
              <a:t>Training a network = trying to minimize its loss.</a:t>
            </a:r>
            <a:endParaRPr lang="en-VN" sz="2400" dirty="0">
              <a:latin typeface="Be Vietnam Pro" pitchFamily="2" charset="77"/>
            </a:endParaRPr>
          </a:p>
        </p:txBody>
      </p:sp>
    </p:spTree>
    <p:extLst>
      <p:ext uri="{BB962C8B-B14F-4D97-AF65-F5344CB8AC3E}">
        <p14:creationId xmlns:p14="http://schemas.microsoft.com/office/powerpoint/2010/main" val="3755693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6" y="2493433"/>
                <a:ext cx="9982200" cy="45668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b="0" i="0" dirty="0">
                    <a:solidFill>
                      <a:srgbClr val="222222"/>
                    </a:solidFill>
                    <a:effectLst/>
                    <a:latin typeface="Be Vietnam Pro" pitchFamily="2" charset="77"/>
                  </a:rPr>
                  <a:t>Hãy </a:t>
                </a:r>
                <a:r>
                  <a:rPr lang="en-US" sz="3600" b="0" i="0" dirty="0" err="1">
                    <a:solidFill>
                      <a:srgbClr val="222222"/>
                    </a:solidFill>
                    <a:effectLst/>
                    <a:latin typeface="Be Vietnam Pro" pitchFamily="2" charset="77"/>
                  </a:rPr>
                  <a:t>tính</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độ</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mất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mát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nếu</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kết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quả</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dự</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đoán</a:t>
                </a:r>
                <a:r>
                  <a:rPr lang="en-US" sz="3600" dirty="0">
                    <a:solidFill>
                      <a:srgbClr val="222222"/>
                    </a:solidFill>
                    <a:latin typeface="Be Vietnam Pro" pitchFamily="2" charset="77"/>
                  </a:rPr>
                  <a:t> </a:t>
                </a:r>
                <a:r>
                  <a:rPr lang="en-US" sz="3600" b="0" i="0" dirty="0" err="1">
                    <a:solidFill>
                      <a:srgbClr val="222222"/>
                    </a:solidFill>
                    <a:effectLst/>
                    <a:latin typeface="Be Vietnam Pro" pitchFamily="2" charset="77"/>
                  </a:rPr>
                  <a:t>cho</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bởi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bảng</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sau</a:t>
                </a:r>
                <a:r>
                  <a:rPr lang="en-US" sz="3600" b="0" i="0" dirty="0">
                    <a:solidFill>
                      <a:srgbClr val="222222"/>
                    </a:solidFill>
                    <a:effectLst/>
                    <a:latin typeface="Be Vietnam Pro" pitchFamily="2" charset="77"/>
                  </a:rPr>
                  <a:t>: </a:t>
                </a:r>
                <a:endParaRPr lang="en-US" sz="3600" b="0" i="1" dirty="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smtClean="0">
                        <a:latin typeface="Cambria Math" panose="02040503050406030204" pitchFamily="18" charset="0"/>
                      </a:rPr>
                      <m:t>𝑀𝑆𝐸</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4</m:t>
                        </m:r>
                      </m:den>
                    </m:f>
                    <m:d>
                      <m:dPr>
                        <m:ctrlPr>
                          <a:rPr lang="en-US" sz="3600" b="0" i="1" smtClean="0">
                            <a:latin typeface="Cambria Math" panose="02040503050406030204" pitchFamily="18" charset="0"/>
                          </a:rPr>
                        </m:ctrlPr>
                      </m:dPr>
                      <m:e>
                        <m:r>
                          <a:rPr lang="en-US" sz="3600" b="0" i="1" smtClean="0">
                            <a:latin typeface="Cambria Math" panose="02040503050406030204" pitchFamily="18" charset="0"/>
                          </a:rPr>
                          <m:t>1+0+0+1</m:t>
                        </m:r>
                      </m:e>
                    </m:d>
                    <m:r>
                      <a:rPr lang="en-US" sz="3600" b="0" i="1" smtClean="0">
                        <a:latin typeface="Cambria Math" panose="02040503050406030204" pitchFamily="18" charset="0"/>
                      </a:rPr>
                      <m:t>=0.5</m:t>
                    </m:r>
                  </m:oMath>
                </a14:m>
                <a:endParaRPr lang="vi-VN" sz="3600" b="0" i="0" dirty="0">
                  <a:effectLst/>
                  <a:latin typeface="Be Vietnam Pro" pitchFamily="2" charset="77"/>
                </a:endParaRPr>
              </a:p>
              <a:p>
                <a:pPr marL="583565" marR="5080" indent="-571500" algn="just">
                  <a:lnSpc>
                    <a:spcPct val="130000"/>
                  </a:lnSpc>
                  <a:buFont typeface="Wingdings" panose="05000000000000000000" pitchFamily="2" charset="2"/>
                  <a:buChar char="§"/>
                </a:pPr>
                <a:r>
                  <a:rPr lang="vi-VN" sz="3600" dirty="0">
                    <a:latin typeface="Be Vietnam Pro" pitchFamily="2" charset="77"/>
                  </a:rPr>
                  <a:t>Để giảm thiểu giá trị của hàm mất mát, chúng ta có thể thay đổi giá trị của trọng số (w) và hệ số (b)</a:t>
                </a: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6" y="2493433"/>
                <a:ext cx="9982200" cy="4566828"/>
              </a:xfrm>
              <a:prstGeom prst="rect">
                <a:avLst/>
              </a:prstGeom>
              <a:blipFill>
                <a:blip r:embed="rId3"/>
                <a:stretch>
                  <a:fillRect l="-2414" t="-556" r="-2668" b="-527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6D842543-0827-9D34-70C3-623A0FF59FAF}"/>
                  </a:ext>
                </a:extLst>
              </p:cNvPr>
              <p:cNvGraphicFramePr>
                <a:graphicFrameLocks noGrp="1"/>
              </p:cNvGraphicFramePr>
              <p:nvPr>
                <p:extLst>
                  <p:ext uri="{D42A27DB-BD31-4B8C-83A1-F6EECF244321}">
                    <p14:modId xmlns:p14="http://schemas.microsoft.com/office/powerpoint/2010/main" val="2491156301"/>
                  </p:ext>
                </p:extLst>
              </p:nvPr>
            </p:nvGraphicFramePr>
            <p:xfrm>
              <a:off x="10389174" y="2413692"/>
              <a:ext cx="8031382" cy="2818195"/>
            </p:xfrm>
            <a:graphic>
              <a:graphicData uri="http://schemas.openxmlformats.org/drawingml/2006/table">
                <a:tbl>
                  <a:tblPr firstRow="1" bandRow="1">
                    <a:tableStyleId>{5C22544A-7EE6-4342-B048-85BDC9FD1C3A}</a:tableStyleId>
                  </a:tblPr>
                  <a:tblGrid>
                    <a:gridCol w="1971756">
                      <a:extLst>
                        <a:ext uri="{9D8B030D-6E8A-4147-A177-3AD203B41FA5}">
                          <a16:colId xmlns:a16="http://schemas.microsoft.com/office/drawing/2014/main" val="758007706"/>
                        </a:ext>
                      </a:extLst>
                    </a:gridCol>
                    <a:gridCol w="1504248">
                      <a:extLst>
                        <a:ext uri="{9D8B030D-6E8A-4147-A177-3AD203B41FA5}">
                          <a16:colId xmlns:a16="http://schemas.microsoft.com/office/drawing/2014/main" val="1662394550"/>
                        </a:ext>
                      </a:extLst>
                    </a:gridCol>
                    <a:gridCol w="1575011">
                      <a:extLst>
                        <a:ext uri="{9D8B030D-6E8A-4147-A177-3AD203B41FA5}">
                          <a16:colId xmlns:a16="http://schemas.microsoft.com/office/drawing/2014/main" val="2033383921"/>
                        </a:ext>
                      </a:extLst>
                    </a:gridCol>
                    <a:gridCol w="2980367">
                      <a:extLst>
                        <a:ext uri="{9D8B030D-6E8A-4147-A177-3AD203B41FA5}">
                          <a16:colId xmlns:a16="http://schemas.microsoft.com/office/drawing/2014/main" val="3031016253"/>
                        </a:ext>
                      </a:extLst>
                    </a:gridCol>
                  </a:tblGrid>
                  <a:tr h="547910">
                    <a:tc>
                      <a:txBody>
                        <a:bodyPr/>
                        <a:lstStyle/>
                        <a:p>
                          <a:pPr algn="ctr"/>
                          <a:r>
                            <a:rPr lang="en-US" b="0" dirty="0">
                              <a:effectLst/>
                            </a:rPr>
                            <a:t>Name</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𝑡𝑟𝑢𝑒</m:t>
                                    </m:r>
                                  </m:sub>
                                </m:sSub>
                              </m:oMath>
                            </m:oMathPara>
                          </a14:m>
                          <a:endParaRPr lang="en-US" b="0" dirty="0">
                            <a:effectLs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𝑝𝑟𝑒𝑑</m:t>
                                    </m:r>
                                  </m:sub>
                                </m:sSub>
                              </m:oMath>
                            </m:oMathPara>
                          </a14:m>
                          <a:endParaRPr lang="en-US" b="0" dirty="0">
                            <a:effectLst/>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𝑡𝑟𝑢𝑒</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𝑝𝑟𝑒𝑑</m:t>
                                        </m:r>
                                      </m:sub>
                                    </m:sSub>
                                    <m:r>
                                      <a:rPr lang="en-US" sz="3200" b="0" i="1" smtClean="0">
                                        <a:latin typeface="Cambria Math" panose="02040503050406030204" pitchFamily="18" charset="0"/>
                                      </a:rPr>
                                      <m:t>)</m:t>
                                    </m:r>
                                  </m:e>
                                  <m:sup>
                                    <m:r>
                                      <a:rPr lang="en-US" sz="3200" b="0" i="1" smtClean="0">
                                        <a:latin typeface="Cambria Math" panose="02040503050406030204" pitchFamily="18" charset="0"/>
                                      </a:rPr>
                                      <m:t>2</m:t>
                                    </m:r>
                                  </m:sup>
                                </m:sSup>
                              </m:oMath>
                            </m:oMathPara>
                          </a14:m>
                          <a:endParaRPr lang="en-US" b="0" dirty="0">
                            <a:effectLst/>
                          </a:endParaRPr>
                        </a:p>
                      </a:txBody>
                      <a:tcPr anchor="ct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dirty="0">
                              <a:effectLst/>
                            </a:rPr>
                            <a:t>1</a:t>
                          </a:r>
                        </a:p>
                      </a:txBody>
                      <a:tcPr anchor="ctr"/>
                    </a:tc>
                    <a:tc>
                      <a:txBody>
                        <a:bodyPr/>
                        <a:lstStyle/>
                        <a:p>
                          <a:pPr algn="ctr"/>
                          <a:r>
                            <a:rPr lang="en-VN" dirty="0">
                              <a:effectLst/>
                            </a:rPr>
                            <a:t>0</a:t>
                          </a:r>
                        </a:p>
                      </a:txBody>
                      <a:tcPr anchor="ctr"/>
                    </a:tc>
                    <a:tc>
                      <a:txBody>
                        <a:bodyPr/>
                        <a:lstStyle/>
                        <a:p>
                          <a:pPr algn="ctr"/>
                          <a:r>
                            <a:rPr lang="en-VN" dirty="0">
                              <a:effectLst/>
                            </a:rPr>
                            <a:t>1</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dirty="0">
                              <a:effectLst/>
                            </a:rPr>
                            <a:t>1</a:t>
                          </a:r>
                        </a:p>
                      </a:txBody>
                      <a:tcPr anchor="ctr"/>
                    </a:tc>
                    <a:tc>
                      <a:txBody>
                        <a:bodyPr/>
                        <a:lstStyle/>
                        <a:p>
                          <a:pPr algn="ctr"/>
                          <a:r>
                            <a:rPr lang="en-VN" dirty="0">
                              <a:effectLst/>
                            </a:rPr>
                            <a:t>0</a:t>
                          </a:r>
                        </a:p>
                      </a:txBody>
                      <a:tcPr anchor="ctr"/>
                    </a:tc>
                    <a:tc>
                      <a:txBody>
                        <a:bodyPr/>
                        <a:lstStyle/>
                        <a:p>
                          <a:pPr algn="ctr"/>
                          <a:r>
                            <a:rPr lang="en-VN" dirty="0">
                              <a:effectLst/>
                            </a:rPr>
                            <a:t>1</a:t>
                          </a:r>
                        </a:p>
                      </a:txBody>
                      <a:tcPr anchor="ctr"/>
                    </a:tc>
                    <a:extLst>
                      <a:ext uri="{0D108BD9-81ED-4DB2-BD59-A6C34878D82A}">
                        <a16:rowId xmlns:a16="http://schemas.microsoft.com/office/drawing/2014/main" val="731752184"/>
                      </a:ext>
                    </a:extLst>
                  </a:tr>
                </a:tbl>
              </a:graphicData>
            </a:graphic>
          </p:graphicFrame>
        </mc:Choice>
        <mc:Fallback xmlns="">
          <p:graphicFrame>
            <p:nvGraphicFramePr>
              <p:cNvPr id="6" name="Table 5">
                <a:extLst>
                  <a:ext uri="{FF2B5EF4-FFF2-40B4-BE49-F238E27FC236}">
                    <a16:creationId xmlns:a16="http://schemas.microsoft.com/office/drawing/2014/main" id="{6D842543-0827-9D34-70C3-623A0FF59FAF}"/>
                  </a:ext>
                </a:extLst>
              </p:cNvPr>
              <p:cNvGraphicFramePr>
                <a:graphicFrameLocks noGrp="1"/>
              </p:cNvGraphicFramePr>
              <p:nvPr>
                <p:extLst>
                  <p:ext uri="{D42A27DB-BD31-4B8C-83A1-F6EECF244321}">
                    <p14:modId xmlns:p14="http://schemas.microsoft.com/office/powerpoint/2010/main" val="2491156301"/>
                  </p:ext>
                </p:extLst>
              </p:nvPr>
            </p:nvGraphicFramePr>
            <p:xfrm>
              <a:off x="10389174" y="2413692"/>
              <a:ext cx="8031382" cy="2818195"/>
            </p:xfrm>
            <a:graphic>
              <a:graphicData uri="http://schemas.openxmlformats.org/drawingml/2006/table">
                <a:tbl>
                  <a:tblPr firstRow="1" bandRow="1">
                    <a:tableStyleId>{5C22544A-7EE6-4342-B048-85BDC9FD1C3A}</a:tableStyleId>
                  </a:tblPr>
                  <a:tblGrid>
                    <a:gridCol w="1971756">
                      <a:extLst>
                        <a:ext uri="{9D8B030D-6E8A-4147-A177-3AD203B41FA5}">
                          <a16:colId xmlns:a16="http://schemas.microsoft.com/office/drawing/2014/main" val="758007706"/>
                        </a:ext>
                      </a:extLst>
                    </a:gridCol>
                    <a:gridCol w="1504248">
                      <a:extLst>
                        <a:ext uri="{9D8B030D-6E8A-4147-A177-3AD203B41FA5}">
                          <a16:colId xmlns:a16="http://schemas.microsoft.com/office/drawing/2014/main" val="1662394550"/>
                        </a:ext>
                      </a:extLst>
                    </a:gridCol>
                    <a:gridCol w="1575011">
                      <a:extLst>
                        <a:ext uri="{9D8B030D-6E8A-4147-A177-3AD203B41FA5}">
                          <a16:colId xmlns:a16="http://schemas.microsoft.com/office/drawing/2014/main" val="2033383921"/>
                        </a:ext>
                      </a:extLst>
                    </a:gridCol>
                    <a:gridCol w="2980367">
                      <a:extLst>
                        <a:ext uri="{9D8B030D-6E8A-4147-A177-3AD203B41FA5}">
                          <a16:colId xmlns:a16="http://schemas.microsoft.com/office/drawing/2014/main" val="3031016253"/>
                        </a:ext>
                      </a:extLst>
                    </a:gridCol>
                  </a:tblGrid>
                  <a:tr h="626555">
                    <a:tc>
                      <a:txBody>
                        <a:bodyPr/>
                        <a:lstStyle/>
                        <a:p>
                          <a:pPr algn="ctr"/>
                          <a:r>
                            <a:rPr lang="en-US" b="0" dirty="0">
                              <a:effectLst/>
                            </a:rPr>
                            <a:t>Name</a:t>
                          </a:r>
                        </a:p>
                      </a:txBody>
                      <a:tcPr anchor="ctr"/>
                    </a:tc>
                    <a:tc>
                      <a:txBody>
                        <a:bodyPr/>
                        <a:lstStyle/>
                        <a:p>
                          <a:endParaRPr lang="en-VN"/>
                        </a:p>
                      </a:txBody>
                      <a:tcPr anchor="ctr">
                        <a:blipFill>
                          <a:blip r:embed="rId4"/>
                          <a:stretch>
                            <a:fillRect l="-131092" t="-2041" r="-303361" b="-379592"/>
                          </a:stretch>
                        </a:blipFill>
                      </a:tcPr>
                    </a:tc>
                    <a:tc>
                      <a:txBody>
                        <a:bodyPr/>
                        <a:lstStyle/>
                        <a:p>
                          <a:endParaRPr lang="en-VN"/>
                        </a:p>
                      </a:txBody>
                      <a:tcPr anchor="ctr">
                        <a:blipFill>
                          <a:blip r:embed="rId4"/>
                          <a:stretch>
                            <a:fillRect l="-221774" t="-2041" r="-191129" b="-379592"/>
                          </a:stretch>
                        </a:blipFill>
                      </a:tcPr>
                    </a:tc>
                    <a:tc>
                      <a:txBody>
                        <a:bodyPr/>
                        <a:lstStyle/>
                        <a:p>
                          <a:endParaRPr lang="en-VN"/>
                        </a:p>
                      </a:txBody>
                      <a:tcPr anchor="ctr">
                        <a:blipFill>
                          <a:blip r:embed="rId4"/>
                          <a:stretch>
                            <a:fillRect l="-169787" t="-2041" r="-851" b="-379592"/>
                          </a:stretch>
                        </a:blipFill>
                      </a:tcP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dirty="0">
                              <a:effectLst/>
                            </a:rPr>
                            <a:t>1</a:t>
                          </a:r>
                        </a:p>
                      </a:txBody>
                      <a:tcPr anchor="ctr"/>
                    </a:tc>
                    <a:tc>
                      <a:txBody>
                        <a:bodyPr/>
                        <a:lstStyle/>
                        <a:p>
                          <a:pPr algn="ctr"/>
                          <a:r>
                            <a:rPr lang="en-VN" dirty="0">
                              <a:effectLst/>
                            </a:rPr>
                            <a:t>0</a:t>
                          </a:r>
                        </a:p>
                      </a:txBody>
                      <a:tcPr anchor="ctr"/>
                    </a:tc>
                    <a:tc>
                      <a:txBody>
                        <a:bodyPr/>
                        <a:lstStyle/>
                        <a:p>
                          <a:pPr algn="ctr"/>
                          <a:r>
                            <a:rPr lang="en-VN" dirty="0">
                              <a:effectLst/>
                            </a:rPr>
                            <a:t>1</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dirty="0">
                              <a:effectLst/>
                            </a:rPr>
                            <a:t>1</a:t>
                          </a:r>
                        </a:p>
                      </a:txBody>
                      <a:tcPr anchor="ctr"/>
                    </a:tc>
                    <a:tc>
                      <a:txBody>
                        <a:bodyPr/>
                        <a:lstStyle/>
                        <a:p>
                          <a:pPr algn="ctr"/>
                          <a:r>
                            <a:rPr lang="en-VN" dirty="0">
                              <a:effectLst/>
                            </a:rPr>
                            <a:t>0</a:t>
                          </a:r>
                        </a:p>
                      </a:txBody>
                      <a:tcPr anchor="ctr"/>
                    </a:tc>
                    <a:tc>
                      <a:txBody>
                        <a:bodyPr/>
                        <a:lstStyle/>
                        <a:p>
                          <a:pPr algn="ctr"/>
                          <a:r>
                            <a:rPr lang="en-VN" dirty="0">
                              <a:effectLst/>
                            </a:rPr>
                            <a:t>1</a:t>
                          </a:r>
                        </a:p>
                      </a:txBody>
                      <a:tcPr anchor="ctr"/>
                    </a:tc>
                    <a:extLst>
                      <a:ext uri="{0D108BD9-81ED-4DB2-BD59-A6C34878D82A}">
                        <a16:rowId xmlns:a16="http://schemas.microsoft.com/office/drawing/2014/main" val="731752184"/>
                      </a:ext>
                    </a:extLst>
                  </a:tr>
                </a:tbl>
              </a:graphicData>
            </a:graphic>
          </p:graphicFrame>
        </mc:Fallback>
      </mc:AlternateContent>
    </p:spTree>
    <p:extLst>
      <p:ext uri="{BB962C8B-B14F-4D97-AF65-F5344CB8AC3E}">
        <p14:creationId xmlns:p14="http://schemas.microsoft.com/office/powerpoint/2010/main" val="1915363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493433"/>
                <a:ext cx="11582401" cy="6320320"/>
              </a:xfrm>
              <a:prstGeom prst="rect">
                <a:avLst/>
              </a:prstGeom>
            </p:spPr>
            <p:txBody>
              <a:bodyPr vert="horz" wrap="square" lIns="0" tIns="12700" rIns="0" bIns="0" rtlCol="0">
                <a:spAutoFit/>
              </a:bodyPr>
              <a:lstStyle/>
              <a:p>
                <a:pPr marL="583565" marR="5080" indent="-571500">
                  <a:lnSpc>
                    <a:spcPct val="130000"/>
                  </a:lnSpc>
                  <a:buFont typeface="Wingdings" panose="05000000000000000000" pitchFamily="2" charset="2"/>
                  <a:buChar char="§"/>
                </a:pPr>
                <a:r>
                  <a:rPr lang="vi-VN" sz="3600" b="0" i="0" dirty="0">
                    <a:effectLst/>
                    <a:latin typeface="Be Vietnam Pro" pitchFamily="2" charset="77"/>
                  </a:rPr>
                  <a:t>Xem xét sai số bình phương trung bình của Alice:</a:t>
                </a:r>
                <a:endParaRPr lang="en-US" sz="3600" b="0" i="1" dirty="0">
                  <a:latin typeface="Cambria Math" panose="02040503050406030204" pitchFamily="18" charset="0"/>
                </a:endParaRPr>
              </a:p>
              <a:p>
                <a:pPr marL="583565" marR="5080" indent="-571500">
                  <a:lnSpc>
                    <a:spcPct val="130000"/>
                  </a:lnSpc>
                  <a:buFont typeface="Wingdings" panose="05000000000000000000" pitchFamily="2" charset="2"/>
                  <a:buChar char="§"/>
                </a:pPr>
                <a14:m>
                  <m:oMath xmlns:m="http://schemas.openxmlformats.org/officeDocument/2006/math">
                    <m:r>
                      <a:rPr lang="en-US" sz="3600" b="0" i="1" smtClean="0">
                        <a:latin typeface="Cambria Math" panose="02040503050406030204" pitchFamily="18" charset="0"/>
                      </a:rPr>
                      <m:t>𝑀𝑆𝐸</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den>
                    </m:f>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1</m:t>
                        </m:r>
                      </m:sup>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𝑡𝑟𝑢𝑒</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𝑝𝑟𝑒𝑑</m:t>
                                </m:r>
                              </m:sub>
                            </m:sSub>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e>
                    </m:nary>
                    <m:r>
                      <a:rPr lang="en-US" sz="3600" b="0" i="1" smtClean="0">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i="1">
                            <a:latin typeface="Cambria Math" panose="02040503050406030204" pitchFamily="18" charset="0"/>
                          </a:rPr>
                          <m:t>)</m:t>
                        </m:r>
                      </m:e>
                      <m:sup>
                        <m:r>
                          <a:rPr lang="en-US" sz="3600" i="1">
                            <a:latin typeface="Cambria Math" panose="02040503050406030204" pitchFamily="18" charset="0"/>
                          </a:rPr>
                          <m:t>2</m:t>
                        </m:r>
                      </m:sup>
                    </m:sSup>
                  </m:oMath>
                </a14:m>
                <a:endParaRPr lang="vi-VN" sz="3600" b="0" i="0" dirty="0">
                  <a:effectLst/>
                  <a:latin typeface="Be Vietnam Pro" pitchFamily="2" charset="77"/>
                </a:endParaRPr>
              </a:p>
              <a:p>
                <a:pPr marL="583565" marR="5080" indent="-571500">
                  <a:lnSpc>
                    <a:spcPct val="130000"/>
                  </a:lnSpc>
                  <a:buFont typeface="Wingdings" panose="05000000000000000000" pitchFamily="2" charset="2"/>
                  <a:buChar char="§"/>
                </a:pPr>
                <a:r>
                  <a:rPr lang="vi-VN" sz="3600" dirty="0">
                    <a:latin typeface="Be Vietnam Pro" pitchFamily="2" charset="77"/>
                  </a:rPr>
                  <a:t>Hàm mất mát cũng có thể được tính toán thông qua: </a:t>
                </a:r>
                <a14:m>
                  <m:oMath xmlns:m="http://schemas.openxmlformats.org/officeDocument/2006/math">
                    <m:r>
                      <a:rPr lang="vi-VN" sz="3600" i="1" smtClean="0">
                        <a:latin typeface="Cambria Math" panose="02040503050406030204" pitchFamily="18" charset="0"/>
                        <a:ea typeface="Cambria Math" panose="02040503050406030204" pitchFamily="18" charset="0"/>
                      </a:rPr>
                      <m:t>ℒ</m:t>
                    </m:r>
                    <m:r>
                      <a:rPr lang="en-US" sz="3600" b="0" i="1" smtClean="0">
                        <a:latin typeface="Cambria Math" panose="02040503050406030204" pitchFamily="18" charset="0"/>
                        <a:ea typeface="Cambria Math" panose="02040503050406030204" pitchFamily="18" charset="0"/>
                      </a:rPr>
                      <m:t>=(</m:t>
                    </m:r>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1</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2</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3</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4</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5</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6</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𝑏</m:t>
                        </m:r>
                      </m:e>
                      <m:sub>
                        <m:r>
                          <a:rPr lang="en-US" sz="3600" i="1">
                            <a:latin typeface="Cambria Math" panose="02040503050406030204" pitchFamily="18" charset="0"/>
                            <a:ea typeface="Cambria Math" panose="02040503050406030204" pitchFamily="18" charset="0"/>
                          </a:rPr>
                          <m:t>1</m:t>
                        </m:r>
                      </m:sub>
                    </m:sSub>
                    <m:r>
                      <a:rPr lang="en-US" sz="3600" b="0" i="1" smtClean="0">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𝑏</m:t>
                        </m:r>
                      </m:e>
                      <m:sub>
                        <m:r>
                          <a:rPr lang="en-US" sz="3600" b="0" i="1" smtClean="0">
                            <a:latin typeface="Cambria Math" panose="02040503050406030204" pitchFamily="18" charset="0"/>
                            <a:ea typeface="Cambria Math" panose="02040503050406030204" pitchFamily="18" charset="0"/>
                          </a:rPr>
                          <m:t>2</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𝑏</m:t>
                        </m:r>
                      </m:e>
                      <m:sub>
                        <m:r>
                          <a:rPr lang="en-US" sz="3600" b="0" i="1" smtClean="0">
                            <a:latin typeface="Cambria Math" panose="02040503050406030204" pitchFamily="18" charset="0"/>
                            <a:ea typeface="Cambria Math" panose="02040503050406030204" pitchFamily="18" charset="0"/>
                          </a:rPr>
                          <m:t>3</m:t>
                        </m:r>
                      </m:sub>
                    </m:sSub>
                    <m:r>
                      <a:rPr lang="en-US" sz="3600" b="0" i="1" smtClean="0">
                        <a:latin typeface="Cambria Math" panose="02040503050406030204" pitchFamily="18" charset="0"/>
                        <a:ea typeface="Cambria Math" panose="02040503050406030204" pitchFamily="18" charset="0"/>
                      </a:rPr>
                      <m:t>)</m:t>
                    </m:r>
                  </m:oMath>
                </a14:m>
                <a:endParaRPr lang="vi-VN" sz="3600" b="0" i="0" dirty="0">
                  <a:effectLst/>
                  <a:latin typeface="Be Vietnam Pro" pitchFamily="2" charset="77"/>
                </a:endParaRPr>
              </a:p>
              <a:p>
                <a:pPr marL="583565" marR="5080" indent="-571500">
                  <a:lnSpc>
                    <a:spcPct val="130000"/>
                  </a:lnSpc>
                  <a:buFont typeface="Wingdings" panose="05000000000000000000" pitchFamily="2" charset="2"/>
                  <a:buChar char="§"/>
                </a:pPr>
                <a:r>
                  <a:rPr lang="vi-VN" sz="3600" b="1" dirty="0">
                    <a:latin typeface="Be Vietnam Pro" pitchFamily="2" charset="77"/>
                  </a:rPr>
                  <a:t>Giả sử ta cần thay đổi  </a:t>
                </a:r>
                <a:r>
                  <a:rPr lang="vi-VN" sz="3600" dirty="0">
                    <a:latin typeface="Be Vietnam Pro" pitchFamily="2" charset="77"/>
                  </a:rPr>
                  <a:t>giá trị </a:t>
                </a:r>
                <a14:m>
                  <m:oMath xmlns:m="http://schemas.openxmlformats.org/officeDocument/2006/math">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1</m:t>
                        </m:r>
                      </m:sub>
                    </m:sSub>
                  </m:oMath>
                </a14:m>
                <a:r>
                  <a:rPr lang="vi-VN" sz="3600" dirty="0">
                    <a:latin typeface="Be Vietnam Pro" pitchFamily="2" charset="77"/>
                  </a:rPr>
                  <a:t>, hàm mất mát </a:t>
                </a:r>
                <a14:m>
                  <m:oMath xmlns:m="http://schemas.openxmlformats.org/officeDocument/2006/math">
                    <m:r>
                      <a:rPr lang="vi-VN" sz="3600" i="1">
                        <a:latin typeface="Cambria Math" panose="02040503050406030204" pitchFamily="18" charset="0"/>
                        <a:ea typeface="Cambria Math" panose="02040503050406030204" pitchFamily="18" charset="0"/>
                      </a:rPr>
                      <m:t>ℒ</m:t>
                    </m:r>
                  </m:oMath>
                </a14:m>
                <a:r>
                  <a:rPr lang="vi-VN" sz="3600" dirty="0">
                    <a:latin typeface="Be Vietnam Pro" pitchFamily="2" charset="77"/>
                  </a:rPr>
                  <a:t> sẽ thay đổi theo công thức đạo hàm riêng </a:t>
                </a:r>
                <a14:m>
                  <m:oMath xmlns:m="http://schemas.openxmlformats.org/officeDocument/2006/math">
                    <m:f>
                      <m:fPr>
                        <m:ctrlPr>
                          <a:rPr lang="vi-VN" sz="3600" i="1" smtClean="0">
                            <a:latin typeface="Cambria Math" panose="02040503050406030204" pitchFamily="18" charset="0"/>
                          </a:rPr>
                        </m:ctrlPr>
                      </m:fPr>
                      <m:num>
                        <m:r>
                          <a:rPr lang="vi-VN" sz="3600" i="1" smtClean="0">
                            <a:latin typeface="Cambria Math" panose="02040503050406030204" pitchFamily="18" charset="0"/>
                            <a:ea typeface="Cambria Math" panose="02040503050406030204" pitchFamily="18" charset="0"/>
                          </a:rPr>
                          <m:t>𝜕</m:t>
                        </m:r>
                        <m:r>
                          <a:rPr lang="vi-VN" sz="3600" i="1" smtClean="0">
                            <a:latin typeface="Cambria Math" panose="02040503050406030204" pitchFamily="18" charset="0"/>
                            <a:ea typeface="Cambria Math" panose="02040503050406030204" pitchFamily="18" charset="0"/>
                          </a:rPr>
                          <m:t>ℒ</m:t>
                        </m:r>
                      </m:num>
                      <m:den>
                        <m:r>
                          <a:rPr lang="vi-VN" sz="3600" i="1" smtClean="0">
                            <a:latin typeface="Cambria Math" panose="02040503050406030204" pitchFamily="18" charset="0"/>
                            <a:ea typeface="Cambria Math" panose="02040503050406030204" pitchFamily="18" charset="0"/>
                          </a:rPr>
                          <m:t>𝜕</m:t>
                        </m:r>
                        <m:sSub>
                          <m:sSubPr>
                            <m:ctrlPr>
                              <a:rPr lang="vi-VN"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1</m:t>
                            </m:r>
                          </m:sub>
                        </m:sSub>
                      </m:den>
                    </m:f>
                  </m:oMath>
                </a14:m>
                <a:endParaRPr lang="vi-VN" sz="3600" dirty="0">
                  <a:latin typeface="Be Vietnam Pro" pitchFamily="2" charset="77"/>
                </a:endParaRPr>
              </a:p>
              <a:p>
                <a:pPr marL="583565" marR="5080" indent="-571500">
                  <a:lnSpc>
                    <a:spcPct val="130000"/>
                  </a:lnSpc>
                  <a:buFont typeface="Wingdings" panose="05000000000000000000" pitchFamily="2" charset="2"/>
                  <a:buChar char="§"/>
                </a:pPr>
                <a:r>
                  <a:rPr lang="vi-VN" sz="3600" dirty="0">
                    <a:latin typeface="Be Vietnam Pro" pitchFamily="2" charset="77"/>
                  </a:rPr>
                  <a:t> </a:t>
                </a:r>
                <a14:m>
                  <m:oMath xmlns:m="http://schemas.openxmlformats.org/officeDocument/2006/math">
                    <m:f>
                      <m:fPr>
                        <m:ctrlPr>
                          <a:rPr lang="vi-VN" sz="3600" i="1" smtClean="0">
                            <a:latin typeface="Cambria Math" panose="02040503050406030204" pitchFamily="18" charset="0"/>
                          </a:rPr>
                        </m:ctrlPr>
                      </m:fPr>
                      <m:num>
                        <m:r>
                          <a:rPr lang="vi-VN" sz="3600" i="1" smtClean="0">
                            <a:latin typeface="Cambria Math" panose="02040503050406030204" pitchFamily="18" charset="0"/>
                            <a:ea typeface="Cambria Math" panose="02040503050406030204" pitchFamily="18" charset="0"/>
                          </a:rPr>
                          <m:t>𝜕</m:t>
                        </m:r>
                        <m:r>
                          <a:rPr lang="vi-VN" sz="3600" i="1" smtClean="0">
                            <a:latin typeface="Cambria Math" panose="02040503050406030204" pitchFamily="18" charset="0"/>
                            <a:ea typeface="Cambria Math" panose="02040503050406030204" pitchFamily="18" charset="0"/>
                          </a:rPr>
                          <m:t>ℒ</m:t>
                        </m:r>
                      </m:num>
                      <m:den>
                        <m:r>
                          <a:rPr lang="vi-VN" sz="3600" i="1" smtClean="0">
                            <a:latin typeface="Cambria Math" panose="02040503050406030204" pitchFamily="18" charset="0"/>
                            <a:ea typeface="Cambria Math" panose="02040503050406030204" pitchFamily="18" charset="0"/>
                          </a:rPr>
                          <m:t>𝜕</m:t>
                        </m:r>
                        <m:sSub>
                          <m:sSubPr>
                            <m:ctrlPr>
                              <a:rPr lang="vi-VN"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f>
                      <m:fPr>
                        <m:ctrlPr>
                          <a:rPr lang="vi-VN" sz="3600" i="1" smtClean="0">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r>
                          <a:rPr lang="vi-VN" sz="3600" i="1">
                            <a:latin typeface="Cambria Math" panose="02040503050406030204" pitchFamily="18" charset="0"/>
                            <a:ea typeface="Cambria Math" panose="02040503050406030204" pitchFamily="18" charset="0"/>
                          </a:rPr>
                          <m:t>ℒ</m:t>
                        </m:r>
                      </m:num>
                      <m:den>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r>
                      <a:rPr lang="en-US" sz="3600" i="1">
                        <a:latin typeface="Cambria Math" panose="02040503050406030204" pitchFamily="18" charset="0"/>
                        <a:ea typeface="Cambria Math" panose="02040503050406030204" pitchFamily="18" charset="0"/>
                      </a:rPr>
                      <m:t>∙</m:t>
                    </m:r>
                    <m:f>
                      <m:fPr>
                        <m:ctrlPr>
                          <a:rPr lang="vi-VN" sz="3600" i="1">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1</m:t>
                            </m:r>
                          </m:sub>
                        </m:sSub>
                      </m:den>
                    </m:f>
                  </m:oMath>
                </a14:m>
                <a:r>
                  <a:rPr lang="vi-VN" sz="3600" dirty="0">
                    <a:latin typeface="Be Vietnam Pro" pitchFamily="2" charset="77"/>
                  </a:rPr>
                  <a:t> (công thức đạo hàm hàm hợp)</a:t>
                </a: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493433"/>
                <a:ext cx="11582401" cy="6320320"/>
              </a:xfrm>
              <a:prstGeom prst="rect">
                <a:avLst/>
              </a:prstGeom>
              <a:blipFill>
                <a:blip r:embed="rId3"/>
                <a:stretch>
                  <a:fillRect l="-2081" t="-401" r="-876" b="-1202"/>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extLst>
              <p:ext uri="{D42A27DB-BD31-4B8C-83A1-F6EECF244321}">
                <p14:modId xmlns:p14="http://schemas.microsoft.com/office/powerpoint/2010/main" val="948755007"/>
              </p:ext>
            </p:extLst>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p:spTree>
    <p:extLst>
      <p:ext uri="{BB962C8B-B14F-4D97-AF65-F5344CB8AC3E}">
        <p14:creationId xmlns:p14="http://schemas.microsoft.com/office/powerpoint/2010/main" val="589742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8122352"/>
              </a:xfrm>
              <a:prstGeom prst="rect">
                <a:avLst/>
              </a:prstGeom>
            </p:spPr>
            <p:txBody>
              <a:bodyPr vert="horz" wrap="square" lIns="0" tIns="12700" rIns="0" bIns="0" rtlCol="0">
                <a:spAutoFit/>
              </a:bodyPr>
              <a:lstStyle/>
              <a:p>
                <a:pPr marL="583565" marR="5080" indent="-571500">
                  <a:lnSpc>
                    <a:spcPct val="130000"/>
                  </a:lnSpc>
                  <a:buFont typeface="Wingdings" panose="05000000000000000000" pitchFamily="2" charset="2"/>
                  <a:buChar char="§"/>
                </a:pPr>
                <a:r>
                  <a:rPr lang="vi-VN" sz="3600" i="1" dirty="0">
                    <a:latin typeface="Cambria Math" panose="02040503050406030204" pitchFamily="18" charset="0"/>
                  </a:rPr>
                  <a:t>Ta có L = </a:t>
                </a:r>
                <a14:m>
                  <m:oMath xmlns:m="http://schemas.openxmlformats.org/officeDocument/2006/math">
                    <m:sSup>
                      <m:sSupPr>
                        <m:ctrlPr>
                          <a:rPr lang="en-US" sz="3600" i="1" smtClean="0">
                            <a:latin typeface="Cambria Math" panose="02040503050406030204" pitchFamily="18" charset="0"/>
                          </a:rPr>
                        </m:ctrlPr>
                      </m:sSupPr>
                      <m:e>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i="1">
                            <a:latin typeface="Cambria Math" panose="02040503050406030204" pitchFamily="18" charset="0"/>
                          </a:rPr>
                          <m:t>)</m:t>
                        </m:r>
                      </m:e>
                      <m:sup>
                        <m:r>
                          <a:rPr lang="en-US" sz="3600" i="1">
                            <a:latin typeface="Cambria Math" panose="02040503050406030204" pitchFamily="18" charset="0"/>
                          </a:rPr>
                          <m:t>2</m:t>
                        </m:r>
                      </m:sup>
                    </m:sSup>
                  </m:oMath>
                </a14:m>
                <a:endParaRPr lang="vi-VN" sz="3600" i="1" dirty="0">
                  <a:latin typeface="Cambria Math" panose="02040503050406030204" pitchFamily="18" charset="0"/>
                </a:endParaRPr>
              </a:p>
              <a:p>
                <a:pPr marL="583565" marR="5080" indent="-571500">
                  <a:lnSpc>
                    <a:spcPct val="130000"/>
                  </a:lnSpc>
                  <a:buFont typeface="Wingdings" panose="05000000000000000000" pitchFamily="2" charset="2"/>
                  <a:buChar char="§"/>
                </a:pPr>
                <a14:m>
                  <m:oMath xmlns:m="http://schemas.openxmlformats.org/officeDocument/2006/math">
                    <m:f>
                      <m:fPr>
                        <m:ctrlPr>
                          <a:rPr lang="vi-VN" sz="3600" i="1" smtClean="0">
                            <a:latin typeface="Cambria Math" panose="02040503050406030204" pitchFamily="18" charset="0"/>
                          </a:rPr>
                        </m:ctrlPr>
                      </m:fPr>
                      <m:num>
                        <m:r>
                          <a:rPr lang="vi-VN" sz="3600" i="1" smtClean="0">
                            <a:latin typeface="Cambria Math" panose="02040503050406030204" pitchFamily="18" charset="0"/>
                            <a:ea typeface="Cambria Math" panose="02040503050406030204" pitchFamily="18" charset="0"/>
                          </a:rPr>
                          <m:t>𝜕</m:t>
                        </m:r>
                        <m:r>
                          <a:rPr lang="vi-VN" sz="3600" i="1" smtClean="0">
                            <a:latin typeface="Cambria Math" panose="02040503050406030204" pitchFamily="18" charset="0"/>
                            <a:ea typeface="Cambria Math" panose="02040503050406030204" pitchFamily="18" charset="0"/>
                          </a:rPr>
                          <m:t>ℒ</m:t>
                        </m:r>
                      </m:num>
                      <m:den>
                        <m:r>
                          <a:rPr lang="vi-VN" sz="360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(1−</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i="1">
                                <a:latin typeface="Cambria Math" panose="02040503050406030204" pitchFamily="18" charset="0"/>
                              </a:rPr>
                              <m:t>)</m:t>
                            </m:r>
                          </m:e>
                          <m:sup>
                            <m:r>
                              <a:rPr lang="en-US" sz="3600" i="1">
                                <a:latin typeface="Cambria Math" panose="02040503050406030204" pitchFamily="18" charset="0"/>
                              </a:rPr>
                              <m:t>2</m:t>
                            </m:r>
                          </m:sup>
                        </m:sSup>
                      </m:num>
                      <m:den>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oMath>
                </a14:m>
                <a:endParaRPr lang="vi-VN" sz="3600" i="1" dirty="0">
                  <a:latin typeface="Cambria Math" panose="02040503050406030204" pitchFamily="18" charset="0"/>
                </a:endParaRPr>
              </a:p>
              <a:p>
                <a:pPr marL="583565" marR="5080" indent="-571500">
                  <a:lnSpc>
                    <a:spcPct val="130000"/>
                  </a:lnSpc>
                  <a:buFont typeface="Wingdings" panose="05000000000000000000" pitchFamily="2" charset="2"/>
                  <a:buChar char="§"/>
                </a:pPr>
                <a14:m>
                  <m:oMath xmlns:m="http://schemas.openxmlformats.org/officeDocument/2006/math">
                    <m:f>
                      <m:fPr>
                        <m:ctrlPr>
                          <a:rPr lang="vi-VN" sz="3600" i="1" smtClean="0">
                            <a:highlight>
                              <a:srgbClr val="FFFF00"/>
                            </a:highlight>
                            <a:latin typeface="Cambria Math" panose="02040503050406030204" pitchFamily="18" charset="0"/>
                          </a:rPr>
                        </m:ctrlPr>
                      </m:fPr>
                      <m:num>
                        <m:r>
                          <a:rPr lang="vi-VN" sz="3600" i="1">
                            <a:highlight>
                              <a:srgbClr val="FFFF00"/>
                            </a:highlight>
                            <a:latin typeface="Cambria Math" panose="02040503050406030204" pitchFamily="18" charset="0"/>
                            <a:ea typeface="Cambria Math" panose="02040503050406030204" pitchFamily="18" charset="0"/>
                          </a:rPr>
                          <m:t>𝜕</m:t>
                        </m:r>
                        <m:r>
                          <a:rPr lang="vi-VN" sz="3600" i="1">
                            <a:highlight>
                              <a:srgbClr val="FFFF00"/>
                            </a:highlight>
                            <a:latin typeface="Cambria Math" panose="02040503050406030204" pitchFamily="18" charset="0"/>
                            <a:ea typeface="Cambria Math" panose="02040503050406030204" pitchFamily="18" charset="0"/>
                          </a:rPr>
                          <m:t>ℒ</m:t>
                        </m:r>
                      </m:num>
                      <m:den>
                        <m:r>
                          <a:rPr lang="vi-VN" sz="3600" i="1">
                            <a:highlight>
                              <a:srgbClr val="FFFF00"/>
                            </a:highlight>
                            <a:latin typeface="Cambria Math" panose="02040503050406030204" pitchFamily="18" charset="0"/>
                            <a:ea typeface="Cambria Math" panose="02040503050406030204" pitchFamily="18" charset="0"/>
                          </a:rPr>
                          <m:t>𝜕</m:t>
                        </m:r>
                        <m:sSub>
                          <m:sSubPr>
                            <m:ctrlPr>
                              <a:rPr lang="en-US" sz="3600" i="1">
                                <a:highlight>
                                  <a:srgbClr val="FFFF00"/>
                                </a:highlight>
                                <a:latin typeface="Cambria Math" panose="02040503050406030204" pitchFamily="18" charset="0"/>
                              </a:rPr>
                            </m:ctrlPr>
                          </m:sSubPr>
                          <m:e>
                            <m:r>
                              <a:rPr lang="en-US" sz="3600" i="1">
                                <a:highlight>
                                  <a:srgbClr val="FFFF00"/>
                                </a:highlight>
                                <a:latin typeface="Cambria Math" panose="02040503050406030204" pitchFamily="18" charset="0"/>
                              </a:rPr>
                              <m:t>𝑦</m:t>
                            </m:r>
                          </m:e>
                          <m:sub>
                            <m:r>
                              <a:rPr lang="en-US" sz="3600" i="1">
                                <a:highlight>
                                  <a:srgbClr val="FFFF00"/>
                                </a:highlight>
                                <a:latin typeface="Cambria Math" panose="02040503050406030204" pitchFamily="18" charset="0"/>
                              </a:rPr>
                              <m:t>𝑝𝑟𝑒𝑑</m:t>
                            </m:r>
                          </m:sub>
                        </m:sSub>
                      </m:den>
                    </m:f>
                    <m:r>
                      <a:rPr lang="en-US" sz="3600" i="1" smtClean="0">
                        <a:latin typeface="Cambria Math" panose="02040503050406030204" pitchFamily="18" charset="0"/>
                        <a:ea typeface="Cambria Math" panose="02040503050406030204" pitchFamily="18" charset="0"/>
                      </a:rPr>
                      <m:t>=</m:t>
                    </m:r>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2</m:t>
                        </m:r>
                        <m:d>
                          <m:dPr>
                            <m:ctrlPr>
                              <a:rPr lang="en-US" sz="3600" i="1">
                                <a:latin typeface="Cambria Math" panose="02040503050406030204" pitchFamily="18" charset="0"/>
                                <a:ea typeface="Cambria Math" panose="02040503050406030204" pitchFamily="18" charset="0"/>
                              </a:rPr>
                            </m:ctrlPr>
                          </m:dPr>
                          <m:e>
                            <m:r>
                              <a:rPr lang="en-US" sz="3600" i="1">
                                <a:latin typeface="Cambria Math" panose="02040503050406030204" pitchFamily="18" charset="0"/>
                              </a:rPr>
                              <m:t>1−</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e>
                        </m:d>
                        <m:sSup>
                          <m:sSupPr>
                            <m:ctrlPr>
                              <a:rPr lang="en-US" sz="3600" i="1">
                                <a:latin typeface="Cambria Math" panose="02040503050406030204" pitchFamily="18" charset="0"/>
                                <a:ea typeface="Cambria Math" panose="02040503050406030204" pitchFamily="18" charset="0"/>
                              </a:rPr>
                            </m:ctrlPr>
                          </m:sSupPr>
                          <m:e>
                            <m:d>
                              <m:dPr>
                                <m:ctrlPr>
                                  <a:rPr lang="en-US" sz="3600" i="1">
                                    <a:latin typeface="Cambria Math" panose="02040503050406030204" pitchFamily="18" charset="0"/>
                                    <a:ea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1−</m:t>
                                    </m:r>
                                    <m:r>
                                      <a:rPr lang="en-US" sz="3600" i="1">
                                        <a:latin typeface="Cambria Math" panose="02040503050406030204" pitchFamily="18" charset="0"/>
                                      </a:rPr>
                                      <m:t>𝑦</m:t>
                                    </m:r>
                                  </m:e>
                                  <m:sub>
                                    <m:r>
                                      <a:rPr lang="en-US" sz="3600" i="1">
                                        <a:latin typeface="Cambria Math" panose="02040503050406030204" pitchFamily="18" charset="0"/>
                                      </a:rPr>
                                      <m:t>𝑝𝑟𝑒𝑑</m:t>
                                    </m:r>
                                  </m:sub>
                                </m:sSub>
                              </m:e>
                            </m:d>
                          </m:e>
                          <m:sup>
                            <m:r>
                              <a:rPr lang="en-US" sz="3600" i="1">
                                <a:latin typeface="Cambria Math" panose="02040503050406030204" pitchFamily="18" charset="0"/>
                                <a:ea typeface="Cambria Math" panose="02040503050406030204" pitchFamily="18" charset="0"/>
                              </a:rPr>
                              <m:t>′</m:t>
                            </m:r>
                          </m:sup>
                        </m:sSup>
                      </m:num>
                      <m:den>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r>
                      <a:rPr lang="en-US" sz="3600" b="0" i="1" smtClean="0">
                        <a:latin typeface="Cambria Math" panose="02040503050406030204" pitchFamily="18" charset="0"/>
                      </a:rPr>
                      <m:t>=−2</m:t>
                    </m:r>
                    <m:d>
                      <m:dPr>
                        <m:ctrlPr>
                          <a:rPr lang="en-US" sz="3600" b="0" i="1" smtClean="0">
                            <a:latin typeface="Cambria Math" panose="02040503050406030204" pitchFamily="18" charset="0"/>
                          </a:rPr>
                        </m:ctrlPr>
                      </m:dPr>
                      <m:e>
                        <m:r>
                          <a:rPr lang="en-US" sz="3600" i="1">
                            <a:latin typeface="Cambria Math" panose="02040503050406030204" pitchFamily="18" charset="0"/>
                          </a:rPr>
                          <m:t>1−</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e>
                    </m:d>
                  </m:oMath>
                </a14:m>
                <a:endParaRPr lang="en-US" sz="3600" b="0" dirty="0">
                  <a:latin typeface="Be Vietnam Pro" pitchFamily="2" charset="77"/>
                </a:endParaRPr>
              </a:p>
              <a:p>
                <a:pPr marL="583565" marR="5080" indent="-571500">
                  <a:lnSpc>
                    <a:spcPct val="130000"/>
                  </a:lnSpc>
                  <a:buFont typeface="Wingdings" panose="05000000000000000000" pitchFamily="2" charset="2"/>
                  <a:buChar char="§"/>
                </a:pP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𝑜</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r>
                      <a:rPr lang="en-US" sz="3600" b="0" i="1" smtClean="0">
                        <a:latin typeface="Cambria Math" panose="02040503050406030204" pitchFamily="18" charset="0"/>
                      </a:rPr>
                      <m:t>𝑓</m:t>
                    </m:r>
                    <m:sSub>
                      <m:sSubPr>
                        <m:ctrlPr>
                          <a:rPr lang="en-US" sz="3600" i="1">
                            <a:latin typeface="Cambria Math" panose="02040503050406030204" pitchFamily="18" charset="0"/>
                          </a:rPr>
                        </m:ctrlPr>
                      </m:sSubPr>
                      <m:e>
                        <m:r>
                          <a:rPr lang="en-US" sz="3600" b="0" i="1" smtClean="0">
                            <a:latin typeface="Cambria Math" panose="02040503050406030204" pitchFamily="18" charset="0"/>
                          </a:rPr>
                          <m:t>(</m:t>
                        </m:r>
                        <m:r>
                          <a:rPr lang="en-US" sz="3600" b="0" i="1" smtClean="0">
                            <a:latin typeface="Cambria Math" panose="02040503050406030204" pitchFamily="18" charset="0"/>
                          </a:rPr>
                          <m:t>𝑤</m:t>
                        </m:r>
                      </m:e>
                      <m:sub>
                        <m:r>
                          <a:rPr lang="en-US" sz="3600" b="0" i="1" smtClean="0">
                            <a:latin typeface="Cambria Math" panose="02040503050406030204" pitchFamily="18" charset="0"/>
                          </a:rPr>
                          <m:t>5</m:t>
                        </m:r>
                      </m:sub>
                    </m:sSub>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6</m:t>
                        </m:r>
                      </m:sub>
                    </m:sSub>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3</m:t>
                        </m:r>
                      </m:sub>
                    </m:sSub>
                    <m:r>
                      <a:rPr lang="en-US" sz="3600" b="0" i="1" smtClean="0">
                        <a:latin typeface="Cambria Math" panose="02040503050406030204" pitchFamily="18" charset="0"/>
                      </a:rPr>
                      <m:t>):</m:t>
                    </m:r>
                  </m:oMath>
                </a14:m>
                <a:r>
                  <a:rPr lang="en-US" sz="3600" b="0" dirty="0">
                    <a:latin typeface="Be Vietnam Pro" pitchFamily="2" charset="77"/>
                  </a:rPr>
                  <a:t> hàm kích </a:t>
                </a:r>
                <a:r>
                  <a:rPr lang="en-US" sz="3600" b="0" dirty="0" err="1">
                    <a:latin typeface="Be Vietnam Pro" pitchFamily="2" charset="77"/>
                  </a:rPr>
                  <a:t>hoạt</a:t>
                </a:r>
                <a:endParaRPr lang="en-US" sz="3600" b="0" dirty="0">
                  <a:latin typeface="Be Vietnam Pro" pitchFamily="2" charset="77"/>
                </a:endParaRPr>
              </a:p>
              <a:p>
                <a:pPr marL="583565" marR="5080" indent="-571500">
                  <a:lnSpc>
                    <a:spcPct val="130000"/>
                  </a:lnSpc>
                  <a:buFont typeface="Wingdings" panose="05000000000000000000" pitchFamily="2" charset="2"/>
                  <a:buChar char="§"/>
                </a:pPr>
                <a:r>
                  <a:rPr lang="vi-VN" sz="3600" dirty="0">
                    <a:latin typeface="Be Vietnam Pro" pitchFamily="2" charset="77"/>
                  </a:rPr>
                  <a:t>Mà </a:t>
                </a:r>
                <a14:m>
                  <m:oMath xmlns:m="http://schemas.openxmlformats.org/officeDocument/2006/math">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oMath>
                </a14:m>
                <a:r>
                  <a:rPr lang="en-US" sz="3600" dirty="0" err="1">
                    <a:latin typeface="Be Vietnam Pro" pitchFamily="2" charset="77"/>
                  </a:rPr>
                  <a:t>phụ</a:t>
                </a:r>
                <a:r>
                  <a:rPr lang="en-US" sz="3600" dirty="0">
                    <a:latin typeface="Be Vietnam Pro" pitchFamily="2" charset="77"/>
                  </a:rPr>
                  <a:t> </a:t>
                </a:r>
                <a:r>
                  <a:rPr lang="en-US" sz="3600" dirty="0" err="1">
                    <a:latin typeface="Be Vietnam Pro" pitchFamily="2" charset="77"/>
                  </a:rPr>
                  <a:t>thuộc</a:t>
                </a:r>
                <a:r>
                  <a:rPr lang="en-US" sz="3600" dirty="0">
                    <a:latin typeface="Be Vietnam Pro" pitchFamily="2" charset="77"/>
                  </a:rPr>
                  <a:t> </a:t>
                </a:r>
                <a14:m>
                  <m:oMath xmlns:m="http://schemas.openxmlformats.org/officeDocument/2006/math">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1</m:t>
                        </m:r>
                      </m:sub>
                    </m:sSub>
                  </m:oMath>
                </a14:m>
                <a:r>
                  <a:rPr lang="en-US" sz="3600" dirty="0" err="1">
                    <a:latin typeface="Be Vietnam Pro" pitchFamily="2" charset="77"/>
                  </a:rPr>
                  <a:t>còn</a:t>
                </a:r>
                <a:r>
                  <a:rPr lang="en-US" sz="3600" dirty="0">
                    <a:latin typeface="Be Vietnam Pro" pitchFamily="2" charset="77"/>
                  </a:rPr>
                  <a:t> </a:t>
                </a:r>
                <a14:m>
                  <m:oMath xmlns:m="http://schemas.openxmlformats.org/officeDocument/2006/math">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2</m:t>
                        </m:r>
                      </m:sub>
                    </m:sSub>
                  </m:oMath>
                </a14:m>
                <a:r>
                  <a:rPr lang="en-US" sz="3600" dirty="0">
                    <a:latin typeface="Be Vietnam Pro" pitchFamily="2" charset="77"/>
                  </a:rPr>
                  <a:t> </a:t>
                </a:r>
                <a:r>
                  <a:rPr lang="en-US" sz="3600" dirty="0" err="1">
                    <a:latin typeface="Be Vietnam Pro" pitchFamily="2" charset="77"/>
                  </a:rPr>
                  <a:t>thì</a:t>
                </a:r>
                <a:r>
                  <a:rPr lang="en-US" sz="3600" dirty="0">
                    <a:latin typeface="Be Vietnam Pro" pitchFamily="2" charset="77"/>
                  </a:rPr>
                  <a:t> </a:t>
                </a:r>
                <a:r>
                  <a:rPr lang="en-US" sz="3600" dirty="0" err="1">
                    <a:latin typeface="Be Vietnam Pro" pitchFamily="2" charset="77"/>
                  </a:rPr>
                  <a:t>không</a:t>
                </a:r>
                <a:endParaRPr lang="en-US" sz="3600" dirty="0">
                  <a:latin typeface="Be Vietnam Pro" pitchFamily="2" charset="77"/>
                </a:endParaRPr>
              </a:p>
              <a:p>
                <a:pPr marL="583565" marR="5080" indent="-571500">
                  <a:lnSpc>
                    <a:spcPct val="130000"/>
                  </a:lnSpc>
                  <a:buFont typeface="Wingdings" panose="05000000000000000000" pitchFamily="2" charset="2"/>
                  <a:buChar char="§"/>
                </a:pPr>
                <a14:m>
                  <m:oMath xmlns:m="http://schemas.openxmlformats.org/officeDocument/2006/math">
                    <m:f>
                      <m:fPr>
                        <m:ctrlPr>
                          <a:rPr lang="vi-VN" sz="3600" i="1" smtClean="0">
                            <a:highlight>
                              <a:srgbClr val="00FF00"/>
                            </a:highlight>
                            <a:latin typeface="Cambria Math" panose="02040503050406030204" pitchFamily="18" charset="0"/>
                          </a:rPr>
                        </m:ctrlPr>
                      </m:fPr>
                      <m:num>
                        <m:sSub>
                          <m:sSubPr>
                            <m:ctrlPr>
                              <a:rPr lang="en-US" sz="3600" i="1">
                                <a:highlight>
                                  <a:srgbClr val="00FF00"/>
                                </a:highlight>
                                <a:latin typeface="Cambria Math" panose="02040503050406030204" pitchFamily="18" charset="0"/>
                              </a:rPr>
                            </m:ctrlPr>
                          </m:sSubPr>
                          <m:e>
                            <m:r>
                              <a:rPr lang="en-US" sz="3600" i="1" smtClean="0">
                                <a:highlight>
                                  <a:srgbClr val="00FF00"/>
                                </a:highlight>
                                <a:latin typeface="Cambria Math" panose="02040503050406030204" pitchFamily="18" charset="0"/>
                                <a:ea typeface="Cambria Math" panose="02040503050406030204" pitchFamily="18" charset="0"/>
                              </a:rPr>
                              <m:t>𝜕</m:t>
                            </m:r>
                            <m:r>
                              <a:rPr lang="en-US" sz="3600" i="1">
                                <a:highlight>
                                  <a:srgbClr val="00FF00"/>
                                </a:highlight>
                                <a:latin typeface="Cambria Math" panose="02040503050406030204" pitchFamily="18" charset="0"/>
                              </a:rPr>
                              <m:t>𝑦</m:t>
                            </m:r>
                          </m:e>
                          <m:sub>
                            <m:r>
                              <a:rPr lang="en-US" sz="3600" i="1">
                                <a:highlight>
                                  <a:srgbClr val="00FF00"/>
                                </a:highlight>
                                <a:latin typeface="Cambria Math" panose="02040503050406030204" pitchFamily="18" charset="0"/>
                              </a:rPr>
                              <m:t>𝑝𝑟𝑒𝑑</m:t>
                            </m:r>
                          </m:sub>
                        </m:sSub>
                      </m:num>
                      <m:den>
                        <m:r>
                          <a:rPr lang="vi-VN" sz="3600" i="1" smtClean="0">
                            <a:highlight>
                              <a:srgbClr val="00FF00"/>
                            </a:highlight>
                            <a:latin typeface="Cambria Math" panose="02040503050406030204" pitchFamily="18" charset="0"/>
                            <a:ea typeface="Cambria Math" panose="02040503050406030204" pitchFamily="18" charset="0"/>
                          </a:rPr>
                          <m:t>𝜕</m:t>
                        </m:r>
                        <m:sSub>
                          <m:sSubPr>
                            <m:ctrlPr>
                              <a:rPr lang="en-US" sz="3600" i="1">
                                <a:highlight>
                                  <a:srgbClr val="00FF00"/>
                                </a:highlight>
                                <a:latin typeface="Cambria Math" panose="02040503050406030204" pitchFamily="18" charset="0"/>
                              </a:rPr>
                            </m:ctrlPr>
                          </m:sSubPr>
                          <m:e>
                            <m:r>
                              <a:rPr lang="en-US" sz="3600" b="0" i="1" smtClean="0">
                                <a:highlight>
                                  <a:srgbClr val="00FF00"/>
                                </a:highlight>
                                <a:latin typeface="Cambria Math" panose="02040503050406030204" pitchFamily="18" charset="0"/>
                              </a:rPr>
                              <m:t>𝑤</m:t>
                            </m:r>
                          </m:e>
                          <m:sub>
                            <m:r>
                              <a:rPr lang="en-US" sz="3600" b="0" i="1" smtClean="0">
                                <a:highlight>
                                  <a:srgbClr val="00FF00"/>
                                </a:highlight>
                                <a:latin typeface="Cambria Math" panose="02040503050406030204" pitchFamily="18" charset="0"/>
                              </a:rPr>
                              <m:t>1</m:t>
                            </m:r>
                          </m:sub>
                        </m:sSub>
                      </m:den>
                    </m:f>
                    <m:r>
                      <a:rPr lang="en-US" sz="3600" b="0" i="1" smtClean="0">
                        <a:latin typeface="Cambria Math" panose="02040503050406030204" pitchFamily="18" charset="0"/>
                      </a:rPr>
                      <m:t>=</m:t>
                    </m:r>
                    <m:f>
                      <m:fPr>
                        <m:ctrlPr>
                          <a:rPr lang="en-US" sz="3600" b="0" i="1" smtClean="0">
                            <a:highlight>
                              <a:srgbClr val="00FFFF"/>
                            </a:highlight>
                            <a:latin typeface="Cambria Math" panose="02040503050406030204" pitchFamily="18" charset="0"/>
                          </a:rPr>
                        </m:ctrlPr>
                      </m:fPr>
                      <m:num>
                        <m:r>
                          <a:rPr lang="en-US" sz="3600" b="0" i="1" smtClean="0">
                            <a:highlight>
                              <a:srgbClr val="00FFFF"/>
                            </a:highlight>
                            <a:latin typeface="Cambria Math" panose="02040503050406030204" pitchFamily="18" charset="0"/>
                            <a:ea typeface="Cambria Math" panose="02040503050406030204" pitchFamily="18" charset="0"/>
                          </a:rPr>
                          <m:t>𝜕</m:t>
                        </m:r>
                        <m:sSub>
                          <m:sSubPr>
                            <m:ctrlPr>
                              <a:rPr lang="en-US" sz="3600" i="1">
                                <a:highlight>
                                  <a:srgbClr val="00FFFF"/>
                                </a:highlight>
                                <a:latin typeface="Cambria Math" panose="02040503050406030204" pitchFamily="18" charset="0"/>
                              </a:rPr>
                            </m:ctrlPr>
                          </m:sSubPr>
                          <m:e>
                            <m:r>
                              <a:rPr lang="en-US" sz="3600" i="1">
                                <a:highlight>
                                  <a:srgbClr val="00FFFF"/>
                                </a:highlight>
                                <a:latin typeface="Cambria Math" panose="02040503050406030204" pitchFamily="18" charset="0"/>
                              </a:rPr>
                              <m:t>𝑦</m:t>
                            </m:r>
                          </m:e>
                          <m:sub>
                            <m:r>
                              <a:rPr lang="en-US" sz="3600" i="1">
                                <a:highlight>
                                  <a:srgbClr val="00FFFF"/>
                                </a:highlight>
                                <a:latin typeface="Cambria Math" panose="02040503050406030204" pitchFamily="18" charset="0"/>
                              </a:rPr>
                              <m:t>𝑝𝑟𝑒𝑑</m:t>
                            </m:r>
                          </m:sub>
                        </m:sSub>
                      </m:num>
                      <m:den>
                        <m:r>
                          <a:rPr lang="en-US" sz="3600" b="0" i="1" smtClean="0">
                            <a:highlight>
                              <a:srgbClr val="00FFFF"/>
                            </a:highlight>
                            <a:latin typeface="Cambria Math" panose="02040503050406030204" pitchFamily="18" charset="0"/>
                            <a:ea typeface="Cambria Math" panose="02040503050406030204" pitchFamily="18" charset="0"/>
                          </a:rPr>
                          <m:t>𝜕</m:t>
                        </m:r>
                        <m:sSub>
                          <m:sSubPr>
                            <m:ctrlPr>
                              <a:rPr lang="en-US" sz="3600" i="1">
                                <a:highlight>
                                  <a:srgbClr val="00FFFF"/>
                                </a:highlight>
                                <a:latin typeface="Cambria Math" panose="02040503050406030204" pitchFamily="18" charset="0"/>
                              </a:rPr>
                            </m:ctrlPr>
                          </m:sSubPr>
                          <m:e>
                            <m:r>
                              <a:rPr lang="en-US" sz="3600" b="0" i="1" smtClean="0">
                                <a:highlight>
                                  <a:srgbClr val="00FFFF"/>
                                </a:highlight>
                                <a:latin typeface="Cambria Math" panose="02040503050406030204" pitchFamily="18" charset="0"/>
                              </a:rPr>
                              <m:t>h</m:t>
                            </m:r>
                          </m:e>
                          <m:sub>
                            <m:r>
                              <a:rPr lang="en-US" sz="3600" b="0" i="1" smtClean="0">
                                <a:highlight>
                                  <a:srgbClr val="00FFFF"/>
                                </a:highlight>
                                <a:latin typeface="Cambria Math" panose="02040503050406030204" pitchFamily="18" charset="0"/>
                              </a:rPr>
                              <m:t>1</m:t>
                            </m:r>
                          </m:sub>
                        </m:sSub>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num>
                      <m:den>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1</m:t>
                            </m:r>
                          </m:sub>
                        </m:sSub>
                      </m:den>
                    </m:f>
                  </m:oMath>
                </a14:m>
                <a:endParaRPr lang="vi-VN" sz="3600" dirty="0">
                  <a:latin typeface="Be Vietnam Pro" pitchFamily="2" charset="77"/>
                </a:endParaRPr>
              </a:p>
              <a:p>
                <a:pPr marL="583565" marR="5080" indent="-571500">
                  <a:lnSpc>
                    <a:spcPct val="130000"/>
                  </a:lnSpc>
                  <a:buFont typeface="Wingdings" panose="05000000000000000000" pitchFamily="2" charset="2"/>
                  <a:buChar char="§"/>
                </a:pPr>
                <a14:m>
                  <m:oMath xmlns:m="http://schemas.openxmlformats.org/officeDocument/2006/math">
                    <m:f>
                      <m:fPr>
                        <m:ctrlPr>
                          <a:rPr lang="en-US" sz="3600" b="0" i="1" smtClean="0">
                            <a:highlight>
                              <a:srgbClr val="00FFFF"/>
                            </a:highlight>
                            <a:latin typeface="Cambria Math" panose="02040503050406030204" pitchFamily="18" charset="0"/>
                          </a:rPr>
                        </m:ctrlPr>
                      </m:fPr>
                      <m:num>
                        <m:r>
                          <a:rPr lang="en-US" sz="3600" b="0" i="1" smtClean="0">
                            <a:highlight>
                              <a:srgbClr val="00FFFF"/>
                            </a:highlight>
                            <a:latin typeface="Cambria Math" panose="02040503050406030204" pitchFamily="18" charset="0"/>
                            <a:ea typeface="Cambria Math" panose="02040503050406030204" pitchFamily="18" charset="0"/>
                          </a:rPr>
                          <m:t>𝜕</m:t>
                        </m:r>
                        <m:sSub>
                          <m:sSubPr>
                            <m:ctrlPr>
                              <a:rPr lang="en-US" sz="3600" i="1">
                                <a:highlight>
                                  <a:srgbClr val="00FFFF"/>
                                </a:highlight>
                                <a:latin typeface="Cambria Math" panose="02040503050406030204" pitchFamily="18" charset="0"/>
                              </a:rPr>
                            </m:ctrlPr>
                          </m:sSubPr>
                          <m:e>
                            <m:r>
                              <a:rPr lang="en-US" sz="3600" i="1">
                                <a:highlight>
                                  <a:srgbClr val="00FFFF"/>
                                </a:highlight>
                                <a:latin typeface="Cambria Math" panose="02040503050406030204" pitchFamily="18" charset="0"/>
                              </a:rPr>
                              <m:t>𝑦</m:t>
                            </m:r>
                          </m:e>
                          <m:sub>
                            <m:r>
                              <a:rPr lang="en-US" sz="3600" i="1">
                                <a:highlight>
                                  <a:srgbClr val="00FFFF"/>
                                </a:highlight>
                                <a:latin typeface="Cambria Math" panose="02040503050406030204" pitchFamily="18" charset="0"/>
                              </a:rPr>
                              <m:t>𝑝𝑟𝑒𝑑</m:t>
                            </m:r>
                          </m:sub>
                        </m:sSub>
                      </m:num>
                      <m:den>
                        <m:r>
                          <a:rPr lang="en-US" sz="3600" b="0" i="1" smtClean="0">
                            <a:highlight>
                              <a:srgbClr val="00FFFF"/>
                            </a:highlight>
                            <a:latin typeface="Cambria Math" panose="02040503050406030204" pitchFamily="18" charset="0"/>
                            <a:ea typeface="Cambria Math" panose="02040503050406030204" pitchFamily="18" charset="0"/>
                          </a:rPr>
                          <m:t>𝜕</m:t>
                        </m:r>
                        <m:sSub>
                          <m:sSubPr>
                            <m:ctrlPr>
                              <a:rPr lang="en-US" sz="3600" i="1">
                                <a:highlight>
                                  <a:srgbClr val="00FFFF"/>
                                </a:highlight>
                                <a:latin typeface="Cambria Math" panose="02040503050406030204" pitchFamily="18" charset="0"/>
                              </a:rPr>
                            </m:ctrlPr>
                          </m:sSubPr>
                          <m:e>
                            <m:r>
                              <a:rPr lang="en-US" sz="3600" b="0" i="1" smtClean="0">
                                <a:highlight>
                                  <a:srgbClr val="00FFFF"/>
                                </a:highlight>
                                <a:latin typeface="Cambria Math" panose="02040503050406030204" pitchFamily="18" charset="0"/>
                              </a:rPr>
                              <m:t>h</m:t>
                            </m:r>
                          </m:e>
                          <m:sub>
                            <m:r>
                              <a:rPr lang="en-US" sz="3600" b="0" i="1" smtClean="0">
                                <a:highlight>
                                  <a:srgbClr val="00FFFF"/>
                                </a:highlight>
                                <a:latin typeface="Cambria Math" panose="02040503050406030204" pitchFamily="18" charset="0"/>
                              </a:rPr>
                              <m:t>1</m:t>
                            </m:r>
                          </m:sub>
                        </m:sSub>
                      </m:den>
                    </m:f>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5</m:t>
                        </m:r>
                      </m:sub>
                    </m:sSub>
                    <m:r>
                      <a:rPr lang="en-US" sz="3600" b="0" i="1" smtClean="0">
                        <a:latin typeface="Cambria Math" panose="02040503050406030204" pitchFamily="18" charset="0"/>
                      </a:rPr>
                      <m:t>∗</m:t>
                    </m:r>
                    <m:r>
                      <a:rPr lang="en-US" sz="3600" i="1">
                        <a:latin typeface="Cambria Math" panose="02040503050406030204" pitchFamily="18" charset="0"/>
                      </a:rPr>
                      <m:t>𝑓</m:t>
                    </m:r>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i="1">
                            <a:latin typeface="Cambria Math" panose="02040503050406030204" pitchFamily="18" charset="0"/>
                          </a:rPr>
                          <m:t>𝑤</m:t>
                        </m:r>
                      </m:e>
                      <m:sub>
                        <m:r>
                          <a:rPr lang="en-US" sz="3600" i="1">
                            <a:latin typeface="Cambria Math" panose="02040503050406030204" pitchFamily="18" charset="0"/>
                          </a:rPr>
                          <m:t>5</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6</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2</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3</m:t>
                        </m:r>
                      </m:sub>
                    </m:sSub>
                    <m:r>
                      <a:rPr lang="en-US" sz="3600" i="1">
                        <a:latin typeface="Cambria Math" panose="02040503050406030204" pitchFamily="18" charset="0"/>
                      </a:rPr>
                      <m:t>)</m:t>
                    </m:r>
                  </m:oMath>
                </a14:m>
                <a:r>
                  <a:rPr lang="vi-VN" sz="3600" dirty="0">
                    <a:latin typeface="Be Vietnam Pro" pitchFamily="2" charset="77"/>
                  </a:rPr>
                  <a:t> </a:t>
                </a:r>
              </a:p>
              <a:p>
                <a:pPr marL="12065" marR="5080">
                  <a:lnSpc>
                    <a:spcPct val="130000"/>
                  </a:lnSpc>
                </a:pPr>
                <a:r>
                  <a:rPr lang="vi-VN" sz="3600" dirty="0">
                    <a:latin typeface="Be Vietnam Pro" pitchFamily="2" charset="77"/>
                  </a:rPr>
                  <a:t>(công thức đạo hàm hàm hợp)</a:t>
                </a: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8122352"/>
              </a:xfrm>
              <a:prstGeom prst="rect">
                <a:avLst/>
              </a:prstGeom>
              <a:blipFill>
                <a:blip r:embed="rId3"/>
                <a:stretch>
                  <a:fillRect l="-2346" b="-2340"/>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highlight>
                                <a:srgbClr val="FFFF00"/>
                              </a:highlight>
                              <a:latin typeface="Cambria Math" panose="02040503050406030204" pitchFamily="18" charset="0"/>
                            </a:rPr>
                          </m:ctrlPr>
                        </m:fPr>
                        <m:num>
                          <m:r>
                            <a:rPr lang="vi-VN" sz="3200" i="1">
                              <a:highlight>
                                <a:srgbClr val="FFFF00"/>
                              </a:highlight>
                              <a:latin typeface="Cambria Math" panose="02040503050406030204" pitchFamily="18" charset="0"/>
                              <a:ea typeface="Cambria Math" panose="02040503050406030204" pitchFamily="18" charset="0"/>
                            </a:rPr>
                            <m:t>𝜕</m:t>
                          </m:r>
                          <m:r>
                            <a:rPr lang="vi-VN" sz="3200" i="1">
                              <a:highlight>
                                <a:srgbClr val="FFFF00"/>
                              </a:highlight>
                              <a:latin typeface="Cambria Math" panose="02040503050406030204" pitchFamily="18" charset="0"/>
                              <a:ea typeface="Cambria Math" panose="02040503050406030204" pitchFamily="18" charset="0"/>
                            </a:rPr>
                            <m:t>ℒ</m:t>
                          </m:r>
                        </m:num>
                        <m:den>
                          <m:r>
                            <a:rPr lang="vi-VN" sz="3200" i="1">
                              <a:highlight>
                                <a:srgbClr val="FFFF00"/>
                              </a:highlight>
                              <a:latin typeface="Cambria Math" panose="02040503050406030204" pitchFamily="18" charset="0"/>
                              <a:ea typeface="Cambria Math" panose="02040503050406030204" pitchFamily="18" charset="0"/>
                            </a:rPr>
                            <m:t>𝜕</m:t>
                          </m:r>
                          <m:sSub>
                            <m:sSubPr>
                              <m:ctrlPr>
                                <a:rPr lang="en-US" sz="3200" i="1">
                                  <a:highlight>
                                    <a:srgbClr val="FFFF00"/>
                                  </a:highlight>
                                  <a:latin typeface="Cambria Math" panose="02040503050406030204" pitchFamily="18" charset="0"/>
                                </a:rPr>
                              </m:ctrlPr>
                            </m:sSubPr>
                            <m:e>
                              <m:r>
                                <a:rPr lang="en-US" sz="3200" i="1">
                                  <a:highlight>
                                    <a:srgbClr val="FFFF00"/>
                                  </a:highlight>
                                  <a:latin typeface="Cambria Math" panose="02040503050406030204" pitchFamily="18" charset="0"/>
                                </a:rPr>
                                <m:t>𝑦</m:t>
                              </m:r>
                            </m:e>
                            <m:sub>
                              <m:r>
                                <a:rPr lang="en-US" sz="3200" i="1">
                                  <a:highlight>
                                    <a:srgbClr val="FFFF00"/>
                                  </a:highlight>
                                  <a:latin typeface="Cambria Math" panose="02040503050406030204" pitchFamily="18" charset="0"/>
                                </a:rPr>
                                <m:t>𝑝𝑟𝑒𝑑</m:t>
                              </m:r>
                            </m:sub>
                          </m:sSub>
                        </m:den>
                      </m:f>
                      <m:r>
                        <a:rPr lang="en-US" sz="3200" b="0" i="1" smtClean="0">
                          <a:latin typeface="Cambria Math" panose="02040503050406030204" pitchFamily="18" charset="0"/>
                          <a:ea typeface="Cambria Math" panose="02040503050406030204" pitchFamily="18" charset="0"/>
                        </a:rPr>
                        <m:t>∗</m:t>
                      </m:r>
                      <m:f>
                        <m:fPr>
                          <m:ctrlPr>
                            <a:rPr lang="vi-VN" sz="3200" i="1">
                              <a:highlight>
                                <a:srgbClr val="00FF00"/>
                              </a:highlight>
                              <a:latin typeface="Cambria Math" panose="02040503050406030204" pitchFamily="18" charset="0"/>
                            </a:rPr>
                          </m:ctrlPr>
                        </m:fPr>
                        <m:num>
                          <m:r>
                            <a:rPr lang="vi-VN" sz="3200" i="1">
                              <a:highlight>
                                <a:srgbClr val="00FF00"/>
                              </a:highlight>
                              <a:latin typeface="Cambria Math" panose="02040503050406030204" pitchFamily="18" charset="0"/>
                              <a:ea typeface="Cambria Math" panose="02040503050406030204" pitchFamily="18" charset="0"/>
                            </a:rPr>
                            <m:t>𝜕</m:t>
                          </m:r>
                          <m:sSub>
                            <m:sSubPr>
                              <m:ctrlPr>
                                <a:rPr lang="en-US" sz="3200" i="1">
                                  <a:highlight>
                                    <a:srgbClr val="00FF00"/>
                                  </a:highlight>
                                  <a:latin typeface="Cambria Math" panose="02040503050406030204" pitchFamily="18" charset="0"/>
                                </a:rPr>
                              </m:ctrlPr>
                            </m:sSubPr>
                            <m:e>
                              <m:r>
                                <a:rPr lang="en-US" sz="3200" i="1">
                                  <a:highlight>
                                    <a:srgbClr val="00FF00"/>
                                  </a:highlight>
                                  <a:latin typeface="Cambria Math" panose="02040503050406030204" pitchFamily="18" charset="0"/>
                                </a:rPr>
                                <m:t>𝑦</m:t>
                              </m:r>
                            </m:e>
                            <m:sub>
                              <m:r>
                                <a:rPr lang="en-US" sz="3200" i="1">
                                  <a:highlight>
                                    <a:srgbClr val="00FF00"/>
                                  </a:highlight>
                                  <a:latin typeface="Cambria Math" panose="02040503050406030204" pitchFamily="18" charset="0"/>
                                </a:rPr>
                                <m:t>𝑝𝑟𝑒𝑑</m:t>
                              </m:r>
                            </m:sub>
                          </m:sSub>
                        </m:num>
                        <m:den>
                          <m:r>
                            <a:rPr lang="vi-VN" sz="3200" i="1">
                              <a:highlight>
                                <a:srgbClr val="00FF00"/>
                              </a:highlight>
                              <a:latin typeface="Cambria Math" panose="02040503050406030204" pitchFamily="18" charset="0"/>
                              <a:ea typeface="Cambria Math" panose="02040503050406030204" pitchFamily="18" charset="0"/>
                            </a:rPr>
                            <m:t>𝜕</m:t>
                          </m:r>
                          <m:sSub>
                            <m:sSubPr>
                              <m:ctrlPr>
                                <a:rPr lang="vi-VN" sz="3200" i="1">
                                  <a:highlight>
                                    <a:srgbClr val="00FF00"/>
                                  </a:highlight>
                                  <a:latin typeface="Cambria Math" panose="02040503050406030204" pitchFamily="18" charset="0"/>
                                  <a:ea typeface="Cambria Math" panose="02040503050406030204" pitchFamily="18" charset="0"/>
                                </a:rPr>
                              </m:ctrlPr>
                            </m:sSubPr>
                            <m:e>
                              <m:r>
                                <a:rPr lang="en-US" sz="3200" i="1">
                                  <a:highlight>
                                    <a:srgbClr val="00FF00"/>
                                  </a:highlight>
                                  <a:latin typeface="Cambria Math" panose="02040503050406030204" pitchFamily="18" charset="0"/>
                                  <a:ea typeface="Cambria Math" panose="02040503050406030204" pitchFamily="18" charset="0"/>
                                </a:rPr>
                                <m:t>𝑤</m:t>
                              </m:r>
                            </m:e>
                            <m:sub>
                              <m:r>
                                <a:rPr lang="en-US" sz="3200" i="1">
                                  <a:highlight>
                                    <a:srgbClr val="00FF00"/>
                                  </a:highlight>
                                  <a:latin typeface="Cambria Math" panose="02040503050406030204" pitchFamily="18" charset="0"/>
                                  <a:ea typeface="Cambria Math" panose="02040503050406030204" pitchFamily="18" charset="0"/>
                                </a:rPr>
                                <m:t>1</m:t>
                              </m:r>
                            </m:sub>
                          </m:sSub>
                        </m:den>
                      </m:f>
                    </m:oMath>
                  </m:oMathPara>
                </a14:m>
                <a:endParaRPr lang="en-VN" sz="3200" dirty="0">
                  <a:highlight>
                    <a:srgbClr val="00FF00"/>
                  </a:highlight>
                </a:endParaRPr>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5"/>
                <a:stretch>
                  <a:fillRect b="-5376"/>
                </a:stretch>
              </a:blipFill>
            </p:spPr>
            <p:txBody>
              <a:bodyPr/>
              <a:lstStyle/>
              <a:p>
                <a:r>
                  <a:rPr lang="en-VN">
                    <a:noFill/>
                  </a:rPr>
                  <a:t> </a:t>
                </a:r>
              </a:p>
            </p:txBody>
          </p:sp>
        </mc:Fallback>
      </mc:AlternateContent>
    </p:spTree>
    <p:extLst>
      <p:ext uri="{BB962C8B-B14F-4D97-AF65-F5344CB8AC3E}">
        <p14:creationId xmlns:p14="http://schemas.microsoft.com/office/powerpoint/2010/main" val="2723965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7714869"/>
              </a:xfrm>
              <a:prstGeom prst="rect">
                <a:avLst/>
              </a:prstGeom>
            </p:spPr>
            <p:txBody>
              <a:bodyPr vert="horz" wrap="square" lIns="0" tIns="12700" rIns="0" bIns="0" rtlCol="0">
                <a:spAutoFit/>
              </a:bodyPr>
              <a:lstStyle/>
              <a:p>
                <a:pPr marL="583565" marR="5080" indent="-571500">
                  <a:lnSpc>
                    <a:spcPct val="130000"/>
                  </a:lnSpc>
                  <a:buFont typeface="Wingdings" pitchFamily="2" charset="2"/>
                  <a:buChar char="§"/>
                </a:pP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i="1">
                                <a:latin typeface="Cambria Math" panose="02040503050406030204" pitchFamily="18" charset="0"/>
                              </a:rPr>
                              <m:t>1</m:t>
                            </m:r>
                          </m:sub>
                        </m:sSub>
                        <m:sSub>
                          <m:sSubPr>
                            <m:ctrlPr>
                              <a:rPr lang="en-US" sz="3600" i="1">
                                <a:latin typeface="Cambria Math" panose="02040503050406030204" pitchFamily="18" charset="0"/>
                              </a:rPr>
                            </m:ctrlPr>
                          </m:sSubPr>
                          <m:e>
                            <m:r>
                              <a:rPr lang="en-US" sz="3600" b="0" i="1" smtClean="0">
                                <a:latin typeface="Cambria Math" panose="02040503050406030204" pitchFamily="18" charset="0"/>
                              </a:rPr>
                              <m:t>𝑥</m:t>
                            </m:r>
                          </m:e>
                          <m:sub>
                            <m:r>
                              <a:rPr lang="en-US" sz="3600" i="1">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r>
                          <a:rPr lang="en-US" sz="3600" b="0" i="1" smtClean="0">
                            <a:latin typeface="Cambria Math" panose="02040503050406030204" pitchFamily="18" charset="0"/>
                          </a:rPr>
                          <m:t>𝑏</m:t>
                        </m:r>
                      </m:e>
                    </m:d>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num>
                      <m:den>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1</m:t>
                            </m:r>
                          </m:sub>
                        </m:sSub>
                      </m:den>
                    </m:f>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b="0" i="1" smtClean="0">
                        <a:latin typeface="Cambria Math" panose="02040503050406030204" pitchFamily="18" charset="0"/>
                      </a:rPr>
                      <m:t>∗</m:t>
                    </m:r>
                    <m:r>
                      <a:rPr lang="en-US" sz="3600" i="1">
                        <a:latin typeface="Cambria Math" panose="02040503050406030204" pitchFamily="18" charset="0"/>
                      </a:rPr>
                      <m:t>𝑓</m:t>
                    </m:r>
                    <m:r>
                      <a:rPr lang="en-US" sz="3600" b="0" i="1" smtClean="0">
                        <a:latin typeface="Cambria Math" panose="02040503050406030204" pitchFamily="18" charset="0"/>
                      </a:rPr>
                      <m:t>′</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2</m:t>
                            </m:r>
                          </m:sub>
                        </m:sSub>
                        <m:r>
                          <a:rPr lang="en-US" sz="3600" i="1">
                            <a:latin typeface="Cambria Math" panose="02040503050406030204" pitchFamily="18" charset="0"/>
                          </a:rPr>
                          <m:t>+</m:t>
                        </m:r>
                        <m:r>
                          <a:rPr lang="en-US" sz="3600" i="1">
                            <a:latin typeface="Cambria Math" panose="02040503050406030204" pitchFamily="18" charset="0"/>
                          </a:rPr>
                          <m:t>𝑏</m:t>
                        </m:r>
                      </m:e>
                    </m:d>
                  </m:oMath>
                </a14:m>
                <a:endParaRPr lang="vi-VN" sz="3600" i="1" dirty="0">
                  <a:latin typeface="Cambria Math" panose="02040503050406030204" pitchFamily="18" charset="0"/>
                </a:endParaRPr>
              </a:p>
              <a:p>
                <a:pPr marL="12065" marR="5080">
                  <a:lnSpc>
                    <a:spcPct val="130000"/>
                  </a:lnSpc>
                </a:pPr>
                <a:r>
                  <a:rPr lang="vi-VN" sz="3600" dirty="0">
                    <a:latin typeface="Be Vietnam Pro" pitchFamily="2" charset="77"/>
                  </a:rPr>
                  <a:t>(công thức đạo hàm hàm hợp)</a:t>
                </a:r>
                <a:endParaRPr lang="vi-VN" sz="3600" i="1" dirty="0">
                  <a:latin typeface="Cambria Math" panose="02040503050406030204" pitchFamily="18" charset="0"/>
                </a:endParaRPr>
              </a:p>
              <a:p>
                <a:pPr marL="12065" marR="5080">
                  <a:lnSpc>
                    <a:spcPct val="130000"/>
                  </a:lnSpc>
                </a:pPr>
                <a:r>
                  <a:rPr lang="vi-VN" sz="3600" i="1" dirty="0">
                    <a:latin typeface="Cambria Math" panose="02040503050406030204" pitchFamily="18" charset="0"/>
                  </a:rPr>
                  <a:t>Trong đó: </a:t>
                </a:r>
              </a:p>
              <a:p>
                <a:pPr marL="583565" marR="5080" indent="-571500">
                  <a:lnSpc>
                    <a:spcPct val="130000"/>
                  </a:lnSpc>
                  <a:buFont typeface="Wingdings" pitchFamily="2" charset="2"/>
                  <a:buChar char="§"/>
                </a:pP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b="0" i="1" smtClean="0">
                        <a:latin typeface="Cambria Math" panose="02040503050406030204" pitchFamily="18" charset="0"/>
                      </a:rPr>
                      <m:t>:</m:t>
                    </m:r>
                    <m:r>
                      <a:rPr lang="en-US" sz="3600" b="0" i="1" smtClean="0">
                        <a:latin typeface="Cambria Math" panose="02040503050406030204" pitchFamily="18" charset="0"/>
                      </a:rPr>
                      <m:t>𝑤𝑒𝑖𝑔h𝑡</m:t>
                    </m:r>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r>
                      <a:rPr lang="en-US" sz="3600" b="0" i="1" smtClean="0">
                        <a:latin typeface="Cambria Math" panose="02040503050406030204" pitchFamily="18" charset="0"/>
                      </a:rPr>
                      <m:t>h𝑒𝑖𝑔h𝑡</m:t>
                    </m:r>
                  </m:oMath>
                </a14:m>
                <a:endParaRPr lang="vi-VN" sz="3600" i="1" dirty="0">
                  <a:latin typeface="Cambria Math" panose="02040503050406030204" pitchFamily="18" charset="0"/>
                </a:endParaRPr>
              </a:p>
              <a:p>
                <a:pPr marL="583565" marR="5080" indent="-571500">
                  <a:lnSpc>
                    <a:spcPct val="130000"/>
                  </a:lnSpc>
                  <a:buFont typeface="Wingdings" pitchFamily="2" charset="2"/>
                  <a:buChar char="§"/>
                </a:pPr>
                <a:r>
                  <a:rPr lang="vi-VN" sz="3600" dirty="0">
                    <a:latin typeface="Cambria Math" panose="02040503050406030204" pitchFamily="18" charset="0"/>
                  </a:rPr>
                  <a:t>Công thức hàm sigmoid: </a:t>
                </a:r>
                <a14:m>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𝑥</m:t>
                            </m:r>
                          </m:sup>
                        </m:sSup>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oMath>
                </a14:m>
                <a:r>
                  <a:rPr lang="vi-VN" sz="3600" dirty="0">
                    <a:latin typeface="Cambria Math" panose="02040503050406030204" pitchFamily="18" charset="0"/>
                  </a:rPr>
                  <a:t>: hàm kích hoạt của sigmoid</a:t>
                </a:r>
              </a:p>
              <a:p>
                <a:pPr marL="583565" marR="5080" indent="-571500">
                  <a:lnSpc>
                    <a:spcPct val="130000"/>
                  </a:lnSpc>
                  <a:buFont typeface="Wingdings" pitchFamily="2" charset="2"/>
                  <a:buChar char="§"/>
                </a:pPr>
                <a14:m>
                  <m:oMath xmlns:m="http://schemas.openxmlformats.org/officeDocument/2006/math">
                    <m:sSup>
                      <m:sSupPr>
                        <m:ctrlPr>
                          <a:rPr lang="vi-VN" sz="3600" i="1" smtClean="0">
                            <a:latin typeface="Cambria Math" panose="02040503050406030204" pitchFamily="18" charset="0"/>
                          </a:rPr>
                        </m:ctrlPr>
                      </m:sSupPr>
                      <m:e>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num>
                          <m:den>
                            <m:r>
                              <a:rPr lang="en-US" sz="3600" b="0" i="1" smtClean="0">
                                <a:latin typeface="Cambria Math" panose="02040503050406030204" pitchFamily="18" charset="0"/>
                              </a:rPr>
                              <m:t>𝑔</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den>
                        </m:f>
                        <m:r>
                          <a:rPr lang="en-US" sz="3600" b="0" i="1" smtClean="0">
                            <a:latin typeface="Cambria Math" panose="02040503050406030204" pitchFamily="18" charset="0"/>
                          </a:rPr>
                          <m:t>)</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𝑔</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num>
                      <m:den>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𝑔</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den>
                    </m:f>
                  </m:oMath>
                </a14:m>
                <a:endParaRPr lang="vi-VN" sz="3600" dirty="0">
                  <a:latin typeface="Cambria Math" panose="02040503050406030204" pitchFamily="18" charset="0"/>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7714869"/>
              </a:xfrm>
              <a:prstGeom prst="rect">
                <a:avLst/>
              </a:prstGeom>
              <a:blipFill>
                <a:blip r:embed="rId3"/>
                <a:stretch>
                  <a:fillRect l="-2346" b="-1149"/>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highlight>
                                <a:srgbClr val="FFFF00"/>
                              </a:highlight>
                              <a:latin typeface="Cambria Math" panose="02040503050406030204" pitchFamily="18" charset="0"/>
                            </a:rPr>
                          </m:ctrlPr>
                        </m:fPr>
                        <m:num>
                          <m:r>
                            <a:rPr lang="vi-VN" sz="3200" i="1">
                              <a:highlight>
                                <a:srgbClr val="FFFF00"/>
                              </a:highlight>
                              <a:latin typeface="Cambria Math" panose="02040503050406030204" pitchFamily="18" charset="0"/>
                              <a:ea typeface="Cambria Math" panose="02040503050406030204" pitchFamily="18" charset="0"/>
                            </a:rPr>
                            <m:t>𝜕</m:t>
                          </m:r>
                          <m:r>
                            <a:rPr lang="vi-VN" sz="3200" i="1">
                              <a:highlight>
                                <a:srgbClr val="FFFF00"/>
                              </a:highlight>
                              <a:latin typeface="Cambria Math" panose="02040503050406030204" pitchFamily="18" charset="0"/>
                              <a:ea typeface="Cambria Math" panose="02040503050406030204" pitchFamily="18" charset="0"/>
                            </a:rPr>
                            <m:t>ℒ</m:t>
                          </m:r>
                        </m:num>
                        <m:den>
                          <m:r>
                            <a:rPr lang="vi-VN" sz="3200" i="1">
                              <a:highlight>
                                <a:srgbClr val="FFFF00"/>
                              </a:highlight>
                              <a:latin typeface="Cambria Math" panose="02040503050406030204" pitchFamily="18" charset="0"/>
                              <a:ea typeface="Cambria Math" panose="02040503050406030204" pitchFamily="18" charset="0"/>
                            </a:rPr>
                            <m:t>𝜕</m:t>
                          </m:r>
                          <m:sSub>
                            <m:sSubPr>
                              <m:ctrlPr>
                                <a:rPr lang="en-US" sz="3200" i="1">
                                  <a:highlight>
                                    <a:srgbClr val="FFFF00"/>
                                  </a:highlight>
                                  <a:latin typeface="Cambria Math" panose="02040503050406030204" pitchFamily="18" charset="0"/>
                                </a:rPr>
                              </m:ctrlPr>
                            </m:sSubPr>
                            <m:e>
                              <m:r>
                                <a:rPr lang="en-US" sz="3200" i="1">
                                  <a:highlight>
                                    <a:srgbClr val="FFFF00"/>
                                  </a:highlight>
                                  <a:latin typeface="Cambria Math" panose="02040503050406030204" pitchFamily="18" charset="0"/>
                                </a:rPr>
                                <m:t>𝑦</m:t>
                              </m:r>
                            </m:e>
                            <m:sub>
                              <m:r>
                                <a:rPr lang="en-US" sz="3200" i="1">
                                  <a:highlight>
                                    <a:srgbClr val="FFFF00"/>
                                  </a:highlight>
                                  <a:latin typeface="Cambria Math" panose="02040503050406030204" pitchFamily="18" charset="0"/>
                                </a:rPr>
                                <m:t>𝑝𝑟𝑒𝑑</m:t>
                              </m:r>
                            </m:sub>
                          </m:sSub>
                        </m:den>
                      </m:f>
                      <m:r>
                        <a:rPr lang="en-US" sz="3200" b="0" i="1" smtClean="0">
                          <a:latin typeface="Cambria Math" panose="02040503050406030204" pitchFamily="18" charset="0"/>
                          <a:ea typeface="Cambria Math" panose="02040503050406030204" pitchFamily="18" charset="0"/>
                        </a:rPr>
                        <m:t>∗</m:t>
                      </m:r>
                      <m:f>
                        <m:fPr>
                          <m:ctrlPr>
                            <a:rPr lang="vi-VN" sz="3200" i="1">
                              <a:highlight>
                                <a:srgbClr val="00FF00"/>
                              </a:highlight>
                              <a:latin typeface="Cambria Math" panose="02040503050406030204" pitchFamily="18" charset="0"/>
                            </a:rPr>
                          </m:ctrlPr>
                        </m:fPr>
                        <m:num>
                          <m:r>
                            <a:rPr lang="vi-VN" sz="3200" i="1">
                              <a:highlight>
                                <a:srgbClr val="00FF00"/>
                              </a:highlight>
                              <a:latin typeface="Cambria Math" panose="02040503050406030204" pitchFamily="18" charset="0"/>
                              <a:ea typeface="Cambria Math" panose="02040503050406030204" pitchFamily="18" charset="0"/>
                            </a:rPr>
                            <m:t>𝜕</m:t>
                          </m:r>
                          <m:sSub>
                            <m:sSubPr>
                              <m:ctrlPr>
                                <a:rPr lang="en-US" sz="3200" i="1">
                                  <a:highlight>
                                    <a:srgbClr val="00FF00"/>
                                  </a:highlight>
                                  <a:latin typeface="Cambria Math" panose="02040503050406030204" pitchFamily="18" charset="0"/>
                                </a:rPr>
                              </m:ctrlPr>
                            </m:sSubPr>
                            <m:e>
                              <m:r>
                                <a:rPr lang="en-US" sz="3200" i="1">
                                  <a:highlight>
                                    <a:srgbClr val="00FF00"/>
                                  </a:highlight>
                                  <a:latin typeface="Cambria Math" panose="02040503050406030204" pitchFamily="18" charset="0"/>
                                </a:rPr>
                                <m:t>𝑦</m:t>
                              </m:r>
                            </m:e>
                            <m:sub>
                              <m:r>
                                <a:rPr lang="en-US" sz="3200" i="1">
                                  <a:highlight>
                                    <a:srgbClr val="00FF00"/>
                                  </a:highlight>
                                  <a:latin typeface="Cambria Math" panose="02040503050406030204" pitchFamily="18" charset="0"/>
                                </a:rPr>
                                <m:t>𝑝𝑟𝑒𝑑</m:t>
                              </m:r>
                            </m:sub>
                          </m:sSub>
                        </m:num>
                        <m:den>
                          <m:r>
                            <a:rPr lang="vi-VN" sz="3200" i="1">
                              <a:highlight>
                                <a:srgbClr val="00FF00"/>
                              </a:highlight>
                              <a:latin typeface="Cambria Math" panose="02040503050406030204" pitchFamily="18" charset="0"/>
                              <a:ea typeface="Cambria Math" panose="02040503050406030204" pitchFamily="18" charset="0"/>
                            </a:rPr>
                            <m:t>𝜕</m:t>
                          </m:r>
                          <m:sSub>
                            <m:sSubPr>
                              <m:ctrlPr>
                                <a:rPr lang="vi-VN" sz="3200" i="1">
                                  <a:highlight>
                                    <a:srgbClr val="00FF00"/>
                                  </a:highlight>
                                  <a:latin typeface="Cambria Math" panose="02040503050406030204" pitchFamily="18" charset="0"/>
                                  <a:ea typeface="Cambria Math" panose="02040503050406030204" pitchFamily="18" charset="0"/>
                                </a:rPr>
                              </m:ctrlPr>
                            </m:sSubPr>
                            <m:e>
                              <m:r>
                                <a:rPr lang="en-US" sz="3200" i="1">
                                  <a:highlight>
                                    <a:srgbClr val="00FF00"/>
                                  </a:highlight>
                                  <a:latin typeface="Cambria Math" panose="02040503050406030204" pitchFamily="18" charset="0"/>
                                  <a:ea typeface="Cambria Math" panose="02040503050406030204" pitchFamily="18" charset="0"/>
                                </a:rPr>
                                <m:t>𝑤</m:t>
                              </m:r>
                            </m:e>
                            <m:sub>
                              <m:r>
                                <a:rPr lang="en-US" sz="3200" i="1">
                                  <a:highlight>
                                    <a:srgbClr val="00FF00"/>
                                  </a:highlight>
                                  <a:latin typeface="Cambria Math" panose="02040503050406030204" pitchFamily="18" charset="0"/>
                                  <a:ea typeface="Cambria Math" panose="02040503050406030204" pitchFamily="18" charset="0"/>
                                </a:rPr>
                                <m:t>1</m:t>
                              </m:r>
                            </m:sub>
                          </m:sSub>
                        </m:den>
                      </m:f>
                    </m:oMath>
                  </m:oMathPara>
                </a14:m>
                <a:endParaRPr lang="en-VN" sz="3200" dirty="0">
                  <a:highlight>
                    <a:srgbClr val="00FF00"/>
                  </a:highlight>
                </a:endParaRPr>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5"/>
                <a:stretch>
                  <a:fillRect b="-5376"/>
                </a:stretch>
              </a:blipFill>
            </p:spPr>
            <p:txBody>
              <a:bodyPr/>
              <a:lstStyle/>
              <a:p>
                <a:r>
                  <a:rPr lang="en-VN">
                    <a:noFill/>
                  </a:rPr>
                  <a:t> </a:t>
                </a:r>
              </a:p>
            </p:txBody>
          </p:sp>
        </mc:Fallback>
      </mc:AlternateContent>
    </p:spTree>
    <p:extLst>
      <p:ext uri="{BB962C8B-B14F-4D97-AF65-F5344CB8AC3E}">
        <p14:creationId xmlns:p14="http://schemas.microsoft.com/office/powerpoint/2010/main" val="2238981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5186420"/>
              </a:xfrm>
              <a:prstGeom prst="rect">
                <a:avLst/>
              </a:prstGeom>
            </p:spPr>
            <p:txBody>
              <a:bodyPr vert="horz" wrap="square" lIns="0" tIns="12700" rIns="0" bIns="0" rtlCol="0">
                <a:spAutoFit/>
              </a:bodyPr>
              <a:lstStyle/>
              <a:p>
                <a:pPr marL="583565" marR="5080" indent="-571500">
                  <a:lnSpc>
                    <a:spcPct val="130000"/>
                  </a:lnSpc>
                  <a:buFont typeface="Wingdings" pitchFamily="2" charset="2"/>
                  <a:buChar char="§"/>
                </a:pPr>
                <a:r>
                  <a:rPr lang="vi-VN" sz="3600" dirty="0">
                    <a:latin typeface="Cambria Math" panose="02040503050406030204" pitchFamily="18" charset="0"/>
                  </a:rPr>
                  <a:t>Công thức hàm sigmoid: </a:t>
                </a:r>
                <a14:m>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𝑥</m:t>
                            </m:r>
                          </m:sup>
                        </m:sSup>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b="0" i="1" smtClean="0">
                            <a:latin typeface="Cambria Math" panose="02040503050406030204" pitchFamily="18" charset="0"/>
                          </a:rPr>
                          <m:t>)</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0∗</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m:rPr>
                                    <m:sty m:val="p"/>
                                  </m:rPr>
                                  <a:rPr lang="en-US" sz="3600" b="0" i="1" smtClean="0">
                                    <a:latin typeface="Cambria Math" panose="02040503050406030204" pitchFamily="18" charset="0"/>
                                  </a:rPr>
                                  <m:t>e</m:t>
                                </m:r>
                              </m:e>
                              <m:sup>
                                <m:r>
                                  <a:rPr lang="en-US" sz="3600" b="0" i="1" smtClean="0">
                                    <a:latin typeface="Cambria Math" panose="02040503050406030204" pitchFamily="18" charset="0"/>
                                  </a:rPr>
                                  <m:t>−</m:t>
                                </m:r>
                                <m:r>
                                  <a:rPr lang="en-US" sz="3600" b="0" i="1" smtClean="0">
                                    <a:latin typeface="Cambria Math" panose="02040503050406030204" pitchFamily="18" charset="0"/>
                                  </a:rPr>
                                  <m:t>𝑥</m:t>
                                </m:r>
                              </m:sup>
                            </m:sSup>
                          </m:e>
                        </m:d>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b="0" i="1" smtClean="0">
                                <a:latin typeface="Cambria Math" panose="02040503050406030204" pitchFamily="18" charset="0"/>
                              </a:rPr>
                              <m:t>)</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∗1</m:t>
                        </m:r>
                      </m:num>
                      <m:den>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𝑜</m:t>
                        </m:r>
                        <m:r>
                          <a:rPr lang="en-US" sz="3600" b="0" i="1" smtClean="0">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i="1">
                            <a:latin typeface="Cambria Math" panose="02040503050406030204" pitchFamily="18" charset="0"/>
                          </a:rPr>
                          <m:t>)</m:t>
                        </m:r>
                        <m:r>
                          <a:rPr lang="en-US" sz="3600" b="0" i="1" smtClean="0">
                            <a:latin typeface="Cambria Math" panose="02040503050406030204" pitchFamily="18" charset="0"/>
                          </a:rPr>
                          <m:t>)</m:t>
                        </m:r>
                      </m:num>
                      <m:den>
                        <m:sSup>
                          <m:sSupPr>
                            <m:ctrlPr>
                              <a:rPr lang="en-US" sz="3600" i="1">
                                <a:latin typeface="Cambria Math" panose="02040503050406030204" pitchFamily="18" charset="0"/>
                              </a:rPr>
                            </m:ctrlPr>
                          </m:sSupPr>
                          <m:e>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i="1">
                                <a:latin typeface="Cambria Math" panose="02040503050406030204" pitchFamily="18" charset="0"/>
                              </a:rPr>
                              <m:t>)</m:t>
                            </m:r>
                          </m:e>
                          <m:sup>
                            <m:r>
                              <a:rPr lang="en-US" sz="3600" i="1">
                                <a:latin typeface="Cambria Math" panose="02040503050406030204" pitchFamily="18" charset="0"/>
                              </a:rPr>
                              <m:t>2</m:t>
                            </m:r>
                          </m:sup>
                        </m:sSup>
                      </m:den>
                    </m:f>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num>
                      <m:den>
                        <m:sSup>
                          <m:sSupPr>
                            <m:ctrlPr>
                              <a:rPr lang="en-US" sz="3600" i="1">
                                <a:latin typeface="Cambria Math" panose="02040503050406030204" pitchFamily="18" charset="0"/>
                              </a:rPr>
                            </m:ctrlPr>
                          </m:sSupPr>
                          <m:e>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i="1">
                                <a:latin typeface="Cambria Math" panose="02040503050406030204" pitchFamily="18" charset="0"/>
                              </a:rPr>
                              <m:t>)</m:t>
                            </m:r>
                          </m:e>
                          <m:sup>
                            <m:r>
                              <a:rPr lang="en-US" sz="3600" i="1">
                                <a:latin typeface="Cambria Math" panose="02040503050406030204" pitchFamily="18" charset="0"/>
                              </a:rPr>
                              <m:t>2</m:t>
                            </m:r>
                          </m:sup>
                        </m:sSup>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i="1">
                        <a:latin typeface="Cambria Math" panose="02040503050406030204" pitchFamily="18" charset="0"/>
                      </a:rPr>
                      <m:t>∗</m:t>
                    </m:r>
                    <m:r>
                      <a:rPr lang="en-US" sz="3600" b="0" i="1" smtClean="0">
                        <a:latin typeface="Cambria Math" panose="02040503050406030204" pitchFamily="18" charset="0"/>
                      </a:rPr>
                      <m:t>(1−</m:t>
                    </m:r>
                    <m:f>
                      <m:fPr>
                        <m:ctrlPr>
                          <a:rPr lang="en-US" sz="3600" i="1">
                            <a:latin typeface="Cambria Math" panose="02040503050406030204" pitchFamily="18" charset="0"/>
                          </a:rPr>
                        </m:ctrlPr>
                      </m:fPr>
                      <m:num>
                        <m:r>
                          <a:rPr lang="en-US" sz="3600" b="0" i="1" smtClean="0">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b="0" i="1" smtClean="0">
                        <a:latin typeface="Cambria Math" panose="02040503050406030204" pitchFamily="18" charset="0"/>
                      </a:rPr>
                      <m:t>)</m:t>
                    </m:r>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∗(1−</m:t>
                    </m:r>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oMath>
                </a14:m>
                <a:endParaRPr lang="vi-VN" sz="3600" dirty="0">
                  <a:latin typeface="Cambria Math" panose="02040503050406030204" pitchFamily="18" charset="0"/>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5186420"/>
              </a:xfrm>
              <a:prstGeom prst="rect">
                <a:avLst/>
              </a:prstGeom>
              <a:blipFill>
                <a:blip r:embed="rId3"/>
                <a:stretch>
                  <a:fillRect l="-2123" b="-3667"/>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highlight>
                                <a:srgbClr val="FFFF00"/>
                              </a:highlight>
                              <a:latin typeface="Cambria Math" panose="02040503050406030204" pitchFamily="18" charset="0"/>
                            </a:rPr>
                          </m:ctrlPr>
                        </m:fPr>
                        <m:num>
                          <m:r>
                            <a:rPr lang="vi-VN" sz="3200" i="1">
                              <a:highlight>
                                <a:srgbClr val="FFFF00"/>
                              </a:highlight>
                              <a:latin typeface="Cambria Math" panose="02040503050406030204" pitchFamily="18" charset="0"/>
                              <a:ea typeface="Cambria Math" panose="02040503050406030204" pitchFamily="18" charset="0"/>
                            </a:rPr>
                            <m:t>𝜕</m:t>
                          </m:r>
                          <m:r>
                            <a:rPr lang="vi-VN" sz="3200" i="1">
                              <a:highlight>
                                <a:srgbClr val="FFFF00"/>
                              </a:highlight>
                              <a:latin typeface="Cambria Math" panose="02040503050406030204" pitchFamily="18" charset="0"/>
                              <a:ea typeface="Cambria Math" panose="02040503050406030204" pitchFamily="18" charset="0"/>
                            </a:rPr>
                            <m:t>ℒ</m:t>
                          </m:r>
                        </m:num>
                        <m:den>
                          <m:r>
                            <a:rPr lang="vi-VN" sz="3200" i="1">
                              <a:highlight>
                                <a:srgbClr val="FFFF00"/>
                              </a:highlight>
                              <a:latin typeface="Cambria Math" panose="02040503050406030204" pitchFamily="18" charset="0"/>
                              <a:ea typeface="Cambria Math" panose="02040503050406030204" pitchFamily="18" charset="0"/>
                            </a:rPr>
                            <m:t>𝜕</m:t>
                          </m:r>
                          <m:sSub>
                            <m:sSubPr>
                              <m:ctrlPr>
                                <a:rPr lang="en-US" sz="3200" i="1">
                                  <a:highlight>
                                    <a:srgbClr val="FFFF00"/>
                                  </a:highlight>
                                  <a:latin typeface="Cambria Math" panose="02040503050406030204" pitchFamily="18" charset="0"/>
                                </a:rPr>
                              </m:ctrlPr>
                            </m:sSubPr>
                            <m:e>
                              <m:r>
                                <a:rPr lang="en-US" sz="3200" i="1">
                                  <a:highlight>
                                    <a:srgbClr val="FFFF00"/>
                                  </a:highlight>
                                  <a:latin typeface="Cambria Math" panose="02040503050406030204" pitchFamily="18" charset="0"/>
                                </a:rPr>
                                <m:t>𝑦</m:t>
                              </m:r>
                            </m:e>
                            <m:sub>
                              <m:r>
                                <a:rPr lang="en-US" sz="3200" i="1">
                                  <a:highlight>
                                    <a:srgbClr val="FFFF00"/>
                                  </a:highlight>
                                  <a:latin typeface="Cambria Math" panose="02040503050406030204" pitchFamily="18" charset="0"/>
                                </a:rPr>
                                <m:t>𝑝𝑟𝑒𝑑</m:t>
                              </m:r>
                            </m:sub>
                          </m:sSub>
                        </m:den>
                      </m:f>
                      <m:r>
                        <a:rPr lang="en-US" sz="3200" b="0" i="1" smtClean="0">
                          <a:latin typeface="Cambria Math" panose="02040503050406030204" pitchFamily="18" charset="0"/>
                          <a:ea typeface="Cambria Math" panose="02040503050406030204" pitchFamily="18" charset="0"/>
                        </a:rPr>
                        <m:t>∗</m:t>
                      </m:r>
                      <m:f>
                        <m:fPr>
                          <m:ctrlPr>
                            <a:rPr lang="vi-VN" sz="3200" i="1">
                              <a:highlight>
                                <a:srgbClr val="00FF00"/>
                              </a:highlight>
                              <a:latin typeface="Cambria Math" panose="02040503050406030204" pitchFamily="18" charset="0"/>
                            </a:rPr>
                          </m:ctrlPr>
                        </m:fPr>
                        <m:num>
                          <m:r>
                            <a:rPr lang="vi-VN" sz="3200" i="1">
                              <a:highlight>
                                <a:srgbClr val="00FF00"/>
                              </a:highlight>
                              <a:latin typeface="Cambria Math" panose="02040503050406030204" pitchFamily="18" charset="0"/>
                              <a:ea typeface="Cambria Math" panose="02040503050406030204" pitchFamily="18" charset="0"/>
                            </a:rPr>
                            <m:t>𝜕</m:t>
                          </m:r>
                          <m:sSub>
                            <m:sSubPr>
                              <m:ctrlPr>
                                <a:rPr lang="en-US" sz="3200" i="1">
                                  <a:highlight>
                                    <a:srgbClr val="00FF00"/>
                                  </a:highlight>
                                  <a:latin typeface="Cambria Math" panose="02040503050406030204" pitchFamily="18" charset="0"/>
                                </a:rPr>
                              </m:ctrlPr>
                            </m:sSubPr>
                            <m:e>
                              <m:r>
                                <a:rPr lang="en-US" sz="3200" i="1">
                                  <a:highlight>
                                    <a:srgbClr val="00FF00"/>
                                  </a:highlight>
                                  <a:latin typeface="Cambria Math" panose="02040503050406030204" pitchFamily="18" charset="0"/>
                                </a:rPr>
                                <m:t>𝑦</m:t>
                              </m:r>
                            </m:e>
                            <m:sub>
                              <m:r>
                                <a:rPr lang="en-US" sz="3200" i="1">
                                  <a:highlight>
                                    <a:srgbClr val="00FF00"/>
                                  </a:highlight>
                                  <a:latin typeface="Cambria Math" panose="02040503050406030204" pitchFamily="18" charset="0"/>
                                </a:rPr>
                                <m:t>𝑝𝑟𝑒𝑑</m:t>
                              </m:r>
                            </m:sub>
                          </m:sSub>
                        </m:num>
                        <m:den>
                          <m:r>
                            <a:rPr lang="vi-VN" sz="3200" i="1">
                              <a:highlight>
                                <a:srgbClr val="00FF00"/>
                              </a:highlight>
                              <a:latin typeface="Cambria Math" panose="02040503050406030204" pitchFamily="18" charset="0"/>
                              <a:ea typeface="Cambria Math" panose="02040503050406030204" pitchFamily="18" charset="0"/>
                            </a:rPr>
                            <m:t>𝜕</m:t>
                          </m:r>
                          <m:sSub>
                            <m:sSubPr>
                              <m:ctrlPr>
                                <a:rPr lang="vi-VN" sz="3200" i="1">
                                  <a:highlight>
                                    <a:srgbClr val="00FF00"/>
                                  </a:highlight>
                                  <a:latin typeface="Cambria Math" panose="02040503050406030204" pitchFamily="18" charset="0"/>
                                  <a:ea typeface="Cambria Math" panose="02040503050406030204" pitchFamily="18" charset="0"/>
                                </a:rPr>
                              </m:ctrlPr>
                            </m:sSubPr>
                            <m:e>
                              <m:r>
                                <a:rPr lang="en-US" sz="3200" i="1">
                                  <a:highlight>
                                    <a:srgbClr val="00FF00"/>
                                  </a:highlight>
                                  <a:latin typeface="Cambria Math" panose="02040503050406030204" pitchFamily="18" charset="0"/>
                                  <a:ea typeface="Cambria Math" panose="02040503050406030204" pitchFamily="18" charset="0"/>
                                </a:rPr>
                                <m:t>𝑤</m:t>
                              </m:r>
                            </m:e>
                            <m:sub>
                              <m:r>
                                <a:rPr lang="en-US" sz="3200" i="1">
                                  <a:highlight>
                                    <a:srgbClr val="00FF00"/>
                                  </a:highlight>
                                  <a:latin typeface="Cambria Math" panose="02040503050406030204" pitchFamily="18" charset="0"/>
                                  <a:ea typeface="Cambria Math" panose="02040503050406030204" pitchFamily="18" charset="0"/>
                                </a:rPr>
                                <m:t>1</m:t>
                              </m:r>
                            </m:sub>
                          </m:sSub>
                        </m:den>
                      </m:f>
                    </m:oMath>
                  </m:oMathPara>
                </a14:m>
                <a:endParaRPr lang="en-VN" sz="3200" dirty="0">
                  <a:highlight>
                    <a:srgbClr val="00FF00"/>
                  </a:highlight>
                </a:endParaRPr>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5"/>
                <a:stretch>
                  <a:fillRect b="-5376"/>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5ACF1BC-9DA9-9A30-B841-0E5C15933205}"/>
                  </a:ext>
                </a:extLst>
              </p:cNvPr>
              <p:cNvSpPr txBox="1"/>
              <p:nvPr/>
            </p:nvSpPr>
            <p:spPr>
              <a:xfrm>
                <a:off x="12857956" y="8267161"/>
                <a:ext cx="3785923" cy="646331"/>
              </a:xfrm>
              <a:prstGeom prst="rect">
                <a:avLst/>
              </a:prstGeom>
              <a:noFill/>
            </p:spPr>
            <p:txBody>
              <a:bodyPr wrap="square">
                <a:spAutoFit/>
              </a:bodyPr>
              <a:lstStyle/>
              <a:p>
                <a14:m>
                  <m:oMath xmlns:m="http://schemas.openxmlformats.org/officeDocument/2006/math">
                    <m:sSup>
                      <m:sSupPr>
                        <m:ctrlPr>
                          <a:rPr lang="vi-VN" sz="3600" i="1" smtClean="0">
                            <a:latin typeface="Cambria Math" panose="02040503050406030204" pitchFamily="18" charset="0"/>
                          </a:rPr>
                        </m:ctrlPr>
                      </m:sSupPr>
                      <m:e>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𝑢</m:t>
                            </m:r>
                          </m:sup>
                        </m:sSup>
                        <m:r>
                          <a:rPr lang="en-US" sz="3600" b="0" i="1" smtClean="0">
                            <a:latin typeface="Cambria Math" panose="02040503050406030204" pitchFamily="18" charset="0"/>
                          </a:rPr>
                          <m:t>)</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𝑢</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m:t>
                    </m:r>
                  </m:oMath>
                </a14:m>
                <a:r>
                  <a:rPr lang="en-US" sz="3600" dirty="0"/>
                  <a:t> </a:t>
                </a:r>
                <a14:m>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𝑢</m:t>
                        </m:r>
                      </m:sup>
                    </m:sSup>
                  </m:oMath>
                </a14:m>
                <a:endParaRPr lang="en-VN" sz="3600" dirty="0"/>
              </a:p>
            </p:txBody>
          </p:sp>
        </mc:Choice>
        <mc:Fallback xmlns="">
          <p:sp>
            <p:nvSpPr>
              <p:cNvPr id="8" name="TextBox 7">
                <a:extLst>
                  <a:ext uri="{FF2B5EF4-FFF2-40B4-BE49-F238E27FC236}">
                    <a16:creationId xmlns:a16="http://schemas.microsoft.com/office/drawing/2014/main" id="{C5ACF1BC-9DA9-9A30-B841-0E5C15933205}"/>
                  </a:ext>
                </a:extLst>
              </p:cNvPr>
              <p:cNvSpPr txBox="1">
                <a:spLocks noRot="1" noChangeAspect="1" noMove="1" noResize="1" noEditPoints="1" noAdjustHandles="1" noChangeArrowheads="1" noChangeShapeType="1" noTextEdit="1"/>
              </p:cNvSpPr>
              <p:nvPr/>
            </p:nvSpPr>
            <p:spPr>
              <a:xfrm>
                <a:off x="12857956" y="8267161"/>
                <a:ext cx="3785923" cy="646331"/>
              </a:xfrm>
              <a:prstGeom prst="rect">
                <a:avLst/>
              </a:prstGeom>
              <a:blipFill>
                <a:blip r:embed="rId6"/>
                <a:stretch>
                  <a:fillRect l="-3344" b="-23077"/>
                </a:stretch>
              </a:blipFill>
            </p:spPr>
            <p:txBody>
              <a:bodyPr/>
              <a:lstStyle/>
              <a:p>
                <a:r>
                  <a:rPr lang="en-VN">
                    <a:noFill/>
                  </a:rPr>
                  <a:t> </a:t>
                </a:r>
              </a:p>
            </p:txBody>
          </p:sp>
        </mc:Fallback>
      </mc:AlternateContent>
    </p:spTree>
    <p:extLst>
      <p:ext uri="{BB962C8B-B14F-4D97-AF65-F5344CB8AC3E}">
        <p14:creationId xmlns:p14="http://schemas.microsoft.com/office/powerpoint/2010/main" val="2772854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4366195"/>
              </a:xfrm>
              <a:prstGeom prst="rect">
                <a:avLst/>
              </a:prstGeom>
            </p:spPr>
            <p:txBody>
              <a:bodyPr vert="horz" wrap="square" lIns="0" tIns="12700" rIns="0" bIns="0" rtlCol="0">
                <a:spAutoFit/>
              </a:bodyPr>
              <a:lstStyle/>
              <a:p>
                <a:pPr marL="583565" marR="5080" indent="-571500">
                  <a:lnSpc>
                    <a:spcPct val="130000"/>
                  </a:lnSpc>
                  <a:buFont typeface="Wingdings" pitchFamily="2" charset="2"/>
                  <a:buChar char="§"/>
                </a:pPr>
                <a:r>
                  <a:rPr lang="vi-VN" sz="3600" dirty="0">
                    <a:latin typeface="Cambria Math" panose="02040503050406030204" pitchFamily="18" charset="0"/>
                  </a:rPr>
                  <a:t>Sau khi phân rã </a:t>
                </a:r>
                <a14:m>
                  <m:oMath xmlns:m="http://schemas.openxmlformats.org/officeDocument/2006/math">
                    <m:f>
                      <m:fPr>
                        <m:ctrlPr>
                          <a:rPr lang="vi-VN" sz="3600" i="1" smtClean="0">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r>
                          <a:rPr lang="vi-VN" sz="3600" i="1">
                            <a:latin typeface="Cambria Math" panose="02040503050406030204" pitchFamily="18" charset="0"/>
                            <a:ea typeface="Cambria Math" panose="02040503050406030204" pitchFamily="18" charset="0"/>
                          </a:rPr>
                          <m:t>ℒ</m:t>
                        </m:r>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1</m:t>
                            </m:r>
                          </m:sub>
                        </m:sSub>
                      </m:den>
                    </m:f>
                  </m:oMath>
                </a14:m>
                <a:r>
                  <a:rPr lang="vi-VN" sz="3600" dirty="0">
                    <a:latin typeface="Cambria Math" panose="02040503050406030204" pitchFamily="18" charset="0"/>
                  </a:rPr>
                  <a:t> thành các thành phần riêng lẻ, chúng ta có thể tính toán</a:t>
                </a:r>
              </a:p>
              <a:p>
                <a:pPr marL="583565" marR="5080" indent="-571500">
                  <a:lnSpc>
                    <a:spcPct val="130000"/>
                  </a:lnSpc>
                  <a:buFont typeface="Wingdings" pitchFamily="2" charset="2"/>
                  <a:buChar char="§"/>
                </a:pPr>
                <a14:m>
                  <m:oMath xmlns:m="http://schemas.openxmlformats.org/officeDocument/2006/math">
                    <m:f>
                      <m:fPr>
                        <m:ctrlPr>
                          <a:rPr lang="vi-VN" sz="3600" i="1" smtClean="0">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r>
                          <a:rPr lang="vi-VN" sz="3600" i="1">
                            <a:latin typeface="Cambria Math" panose="02040503050406030204" pitchFamily="18" charset="0"/>
                            <a:ea typeface="Cambria Math" panose="02040503050406030204" pitchFamily="18" charset="0"/>
                          </a:rPr>
                          <m:t>ℒ</m:t>
                        </m:r>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oMath>
                </a14:m>
                <a:r>
                  <a:rPr lang="vi-VN" sz="3600" dirty="0"/>
                  <a:t> </a:t>
                </a:r>
                <a14:m>
                  <m:oMath xmlns:m="http://schemas.openxmlformats.org/officeDocument/2006/math">
                    <m:f>
                      <m:fPr>
                        <m:ctrlPr>
                          <a:rPr lang="vi-VN" sz="3600" i="1">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r>
                          <a:rPr lang="vi-VN" sz="3600" i="1">
                            <a:latin typeface="Cambria Math" panose="02040503050406030204" pitchFamily="18" charset="0"/>
                            <a:ea typeface="Cambria Math" panose="02040503050406030204" pitchFamily="18" charset="0"/>
                          </a:rPr>
                          <m:t>ℒ</m:t>
                        </m:r>
                      </m:num>
                      <m:den>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r>
                      <a:rPr lang="en-US" sz="3600" b="0" i="1" smtClean="0">
                        <a:latin typeface="Cambria Math" panose="02040503050406030204" pitchFamily="18" charset="0"/>
                        <a:ea typeface="Cambria Math" panose="02040503050406030204" pitchFamily="18" charset="0"/>
                      </a:rPr>
                      <m:t>∗</m:t>
                    </m:r>
                    <m:f>
                      <m:fPr>
                        <m:ctrlPr>
                          <a:rPr lang="vi-VN" sz="3600" i="1">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h</m:t>
                            </m:r>
                          </m:e>
                          <m:sub>
                            <m:r>
                              <a:rPr lang="en-US" sz="3600" i="1">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f>
                      <m:fPr>
                        <m:ctrlPr>
                          <a:rPr lang="vi-VN" sz="3600" i="1">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1</m:t>
                            </m:r>
                          </m:sub>
                        </m:sSub>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r>
                  <a:rPr lang="vi-VN" sz="3200" dirty="0">
                    <a:latin typeface="Be Vietnam Pro" pitchFamily="2" charset="77"/>
                  </a:rPr>
                  <a:t>Hệ thống tính đạo hàm riêng bằng cách tính ngược này được gọi là lan truyền ngược hoặc “backprop”.</a:t>
                </a:r>
                <a:endParaRPr lang="vi-VN" sz="3600" dirty="0">
                  <a:latin typeface="Be Vietnam Pro" pitchFamily="2" charset="77"/>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4366195"/>
              </a:xfrm>
              <a:prstGeom prst="rect">
                <a:avLst/>
              </a:prstGeom>
              <a:blipFill>
                <a:blip r:embed="rId3"/>
                <a:stretch>
                  <a:fillRect l="-2123" b="-4348"/>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highlight>
                                <a:srgbClr val="FFFF00"/>
                              </a:highlight>
                              <a:latin typeface="Cambria Math" panose="02040503050406030204" pitchFamily="18" charset="0"/>
                            </a:rPr>
                          </m:ctrlPr>
                        </m:fPr>
                        <m:num>
                          <m:r>
                            <a:rPr lang="vi-VN" sz="3200" i="1">
                              <a:highlight>
                                <a:srgbClr val="FFFF00"/>
                              </a:highlight>
                              <a:latin typeface="Cambria Math" panose="02040503050406030204" pitchFamily="18" charset="0"/>
                              <a:ea typeface="Cambria Math" panose="02040503050406030204" pitchFamily="18" charset="0"/>
                            </a:rPr>
                            <m:t>𝜕</m:t>
                          </m:r>
                          <m:r>
                            <a:rPr lang="vi-VN" sz="3200" i="1">
                              <a:highlight>
                                <a:srgbClr val="FFFF00"/>
                              </a:highlight>
                              <a:latin typeface="Cambria Math" panose="02040503050406030204" pitchFamily="18" charset="0"/>
                              <a:ea typeface="Cambria Math" panose="02040503050406030204" pitchFamily="18" charset="0"/>
                            </a:rPr>
                            <m:t>ℒ</m:t>
                          </m:r>
                        </m:num>
                        <m:den>
                          <m:r>
                            <a:rPr lang="vi-VN" sz="3200" i="1">
                              <a:highlight>
                                <a:srgbClr val="FFFF00"/>
                              </a:highlight>
                              <a:latin typeface="Cambria Math" panose="02040503050406030204" pitchFamily="18" charset="0"/>
                              <a:ea typeface="Cambria Math" panose="02040503050406030204" pitchFamily="18" charset="0"/>
                            </a:rPr>
                            <m:t>𝜕</m:t>
                          </m:r>
                          <m:sSub>
                            <m:sSubPr>
                              <m:ctrlPr>
                                <a:rPr lang="en-US" sz="3200" i="1">
                                  <a:highlight>
                                    <a:srgbClr val="FFFF00"/>
                                  </a:highlight>
                                  <a:latin typeface="Cambria Math" panose="02040503050406030204" pitchFamily="18" charset="0"/>
                                </a:rPr>
                              </m:ctrlPr>
                            </m:sSubPr>
                            <m:e>
                              <m:r>
                                <a:rPr lang="en-US" sz="3200" i="1">
                                  <a:highlight>
                                    <a:srgbClr val="FFFF00"/>
                                  </a:highlight>
                                  <a:latin typeface="Cambria Math" panose="02040503050406030204" pitchFamily="18" charset="0"/>
                                </a:rPr>
                                <m:t>𝑦</m:t>
                              </m:r>
                            </m:e>
                            <m:sub>
                              <m:r>
                                <a:rPr lang="en-US" sz="3200" i="1">
                                  <a:highlight>
                                    <a:srgbClr val="FFFF00"/>
                                  </a:highlight>
                                  <a:latin typeface="Cambria Math" panose="02040503050406030204" pitchFamily="18" charset="0"/>
                                </a:rPr>
                                <m:t>𝑝𝑟𝑒𝑑</m:t>
                              </m:r>
                            </m:sub>
                          </m:sSub>
                        </m:den>
                      </m:f>
                      <m:r>
                        <a:rPr lang="en-US" sz="3200" b="0" i="1" smtClean="0">
                          <a:latin typeface="Cambria Math" panose="02040503050406030204" pitchFamily="18" charset="0"/>
                          <a:ea typeface="Cambria Math" panose="02040503050406030204" pitchFamily="18" charset="0"/>
                        </a:rPr>
                        <m:t>∗</m:t>
                      </m:r>
                      <m:f>
                        <m:fPr>
                          <m:ctrlPr>
                            <a:rPr lang="vi-VN" sz="3200" i="1">
                              <a:highlight>
                                <a:srgbClr val="00FF00"/>
                              </a:highlight>
                              <a:latin typeface="Cambria Math" panose="02040503050406030204" pitchFamily="18" charset="0"/>
                            </a:rPr>
                          </m:ctrlPr>
                        </m:fPr>
                        <m:num>
                          <m:r>
                            <a:rPr lang="vi-VN" sz="3200" i="1">
                              <a:highlight>
                                <a:srgbClr val="00FF00"/>
                              </a:highlight>
                              <a:latin typeface="Cambria Math" panose="02040503050406030204" pitchFamily="18" charset="0"/>
                              <a:ea typeface="Cambria Math" panose="02040503050406030204" pitchFamily="18" charset="0"/>
                            </a:rPr>
                            <m:t>𝜕</m:t>
                          </m:r>
                          <m:sSub>
                            <m:sSubPr>
                              <m:ctrlPr>
                                <a:rPr lang="en-US" sz="3200" i="1">
                                  <a:highlight>
                                    <a:srgbClr val="00FF00"/>
                                  </a:highlight>
                                  <a:latin typeface="Cambria Math" panose="02040503050406030204" pitchFamily="18" charset="0"/>
                                </a:rPr>
                              </m:ctrlPr>
                            </m:sSubPr>
                            <m:e>
                              <m:r>
                                <a:rPr lang="en-US" sz="3200" i="1">
                                  <a:highlight>
                                    <a:srgbClr val="00FF00"/>
                                  </a:highlight>
                                  <a:latin typeface="Cambria Math" panose="02040503050406030204" pitchFamily="18" charset="0"/>
                                </a:rPr>
                                <m:t>𝑦</m:t>
                              </m:r>
                            </m:e>
                            <m:sub>
                              <m:r>
                                <a:rPr lang="en-US" sz="3200" i="1">
                                  <a:highlight>
                                    <a:srgbClr val="00FF00"/>
                                  </a:highlight>
                                  <a:latin typeface="Cambria Math" panose="02040503050406030204" pitchFamily="18" charset="0"/>
                                </a:rPr>
                                <m:t>𝑝𝑟𝑒𝑑</m:t>
                              </m:r>
                            </m:sub>
                          </m:sSub>
                        </m:num>
                        <m:den>
                          <m:r>
                            <a:rPr lang="vi-VN" sz="3200" i="1">
                              <a:highlight>
                                <a:srgbClr val="00FF00"/>
                              </a:highlight>
                              <a:latin typeface="Cambria Math" panose="02040503050406030204" pitchFamily="18" charset="0"/>
                              <a:ea typeface="Cambria Math" panose="02040503050406030204" pitchFamily="18" charset="0"/>
                            </a:rPr>
                            <m:t>𝜕</m:t>
                          </m:r>
                          <m:sSub>
                            <m:sSubPr>
                              <m:ctrlPr>
                                <a:rPr lang="vi-VN" sz="3200" i="1">
                                  <a:highlight>
                                    <a:srgbClr val="00FF00"/>
                                  </a:highlight>
                                  <a:latin typeface="Cambria Math" panose="02040503050406030204" pitchFamily="18" charset="0"/>
                                  <a:ea typeface="Cambria Math" panose="02040503050406030204" pitchFamily="18" charset="0"/>
                                </a:rPr>
                              </m:ctrlPr>
                            </m:sSubPr>
                            <m:e>
                              <m:r>
                                <a:rPr lang="en-US" sz="3200" i="1">
                                  <a:highlight>
                                    <a:srgbClr val="00FF00"/>
                                  </a:highlight>
                                  <a:latin typeface="Cambria Math" panose="02040503050406030204" pitchFamily="18" charset="0"/>
                                  <a:ea typeface="Cambria Math" panose="02040503050406030204" pitchFamily="18" charset="0"/>
                                </a:rPr>
                                <m:t>𝑤</m:t>
                              </m:r>
                            </m:e>
                            <m:sub>
                              <m:r>
                                <a:rPr lang="en-US" sz="3200" i="1">
                                  <a:highlight>
                                    <a:srgbClr val="00FF00"/>
                                  </a:highlight>
                                  <a:latin typeface="Cambria Math" panose="02040503050406030204" pitchFamily="18" charset="0"/>
                                  <a:ea typeface="Cambria Math" panose="02040503050406030204" pitchFamily="18" charset="0"/>
                                </a:rPr>
                                <m:t>1</m:t>
                              </m:r>
                            </m:sub>
                          </m:sSub>
                        </m:den>
                      </m:f>
                    </m:oMath>
                  </m:oMathPara>
                </a14:m>
                <a:endParaRPr lang="en-VN" sz="3200" dirty="0">
                  <a:highlight>
                    <a:srgbClr val="00FF00"/>
                  </a:highlight>
                </a:endParaRPr>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5"/>
                <a:stretch>
                  <a:fillRect b="-5376"/>
                </a:stretch>
              </a:blipFill>
            </p:spPr>
            <p:txBody>
              <a:bodyPr/>
              <a:lstStyle/>
              <a:p>
                <a:r>
                  <a:rPr lang="en-VN">
                    <a:noFill/>
                  </a:rPr>
                  <a:t> </a:t>
                </a:r>
              </a:p>
            </p:txBody>
          </p:sp>
        </mc:Fallback>
      </mc:AlternateContent>
    </p:spTree>
    <p:extLst>
      <p:ext uri="{BB962C8B-B14F-4D97-AF65-F5344CB8AC3E}">
        <p14:creationId xmlns:p14="http://schemas.microsoft.com/office/powerpoint/2010/main" val="121371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về</a:t>
            </a:r>
            <a:r>
              <a:rPr lang="en-US" sz="4400" spc="-5" dirty="0">
                <a:cs typeface="Source Sans Pro Light"/>
              </a:rPr>
              <a:t> </a:t>
            </a:r>
            <a:r>
              <a:rPr lang="en-US" sz="4400" spc="-5" dirty="0" err="1">
                <a:cs typeface="Source Sans Pro Light"/>
              </a:rPr>
              <a:t>tính</a:t>
            </a:r>
            <a:r>
              <a:rPr lang="en-US" sz="4400" spc="-5" dirty="0">
                <a:cs typeface="Source Sans Pro Light"/>
              </a:rPr>
              <a:t> </a:t>
            </a:r>
            <a:r>
              <a:rPr lang="en-US" sz="4400" spc="-5" dirty="0" err="1">
                <a:cs typeface="Source Sans Pro Light"/>
              </a:rPr>
              <a:t>đạo</a:t>
            </a:r>
            <a:r>
              <a:rPr lang="en-US" sz="4400" spc="-5" dirty="0">
                <a:cs typeface="Source Sans Pro Light"/>
              </a:rPr>
              <a:t> </a:t>
            </a:r>
            <a:r>
              <a:rPr lang="en-US" sz="4400" spc="-5" dirty="0" err="1">
                <a:cs typeface="Source Sans Pro Light"/>
              </a:rPr>
              <a:t>hàm</a:t>
            </a:r>
            <a:r>
              <a:rPr lang="en-US" sz="4400" spc="-5" dirty="0">
                <a:cs typeface="Source Sans Pro Light"/>
              </a:rPr>
              <a:t> </a:t>
            </a:r>
            <a:r>
              <a:rPr lang="en-US" sz="4400" spc="-5" dirty="0" err="1">
                <a:cs typeface="Source Sans Pro Light"/>
              </a:rPr>
              <a:t>riêng</a:t>
            </a:r>
            <a:r>
              <a:rPr lang="en-US" sz="4400" spc="-5" dirty="0">
                <a:cs typeface="Source Sans Pro Light"/>
              </a:rPr>
              <a:t> </a:t>
            </a:r>
            <a:r>
              <a:rPr lang="en-US" sz="4400" spc="-5" dirty="0" err="1">
                <a:cs typeface="Source Sans Pro Light"/>
              </a:rPr>
              <a:t>cho</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7807715"/>
              </a:xfrm>
              <a:prstGeom prst="rect">
                <a:avLst/>
              </a:prstGeom>
            </p:spPr>
            <p:txBody>
              <a:bodyPr vert="horz" wrap="square" lIns="0" tIns="12700" rIns="0" bIns="0" rtlCol="0">
                <a:spAutoFit/>
              </a:bodyPr>
              <a:lstStyle/>
              <a:p>
                <a:pPr marL="583565" marR="5080" indent="-571500">
                  <a:lnSpc>
                    <a:spcPct val="130000"/>
                  </a:lnSpc>
                  <a:buFont typeface="Wingdings" pitchFamily="2" charset="2"/>
                  <a:buChar char="§"/>
                </a:pPr>
                <a:r>
                  <a:rPr lang="en-US" sz="3600" dirty="0">
                    <a:latin typeface="Cambria Math" panose="02040503050406030204" pitchFamily="18" charset="0"/>
                  </a:rPr>
                  <a:t>Xem </a:t>
                </a:r>
                <a:r>
                  <a:rPr lang="en-US" sz="3600" dirty="0" err="1">
                    <a:latin typeface="Cambria Math" panose="02040503050406030204" pitchFamily="18" charset="0"/>
                  </a:rPr>
                  <a:t>xét</a:t>
                </a:r>
                <a:r>
                  <a:rPr lang="en-US" sz="3600" dirty="0">
                    <a:latin typeface="Cambria Math" panose="02040503050406030204" pitchFamily="18" charset="0"/>
                  </a:rPr>
                  <a:t> </a:t>
                </a:r>
                <a:r>
                  <a:rPr lang="en-US" sz="3600" dirty="0" err="1">
                    <a:latin typeface="Cambria Math" panose="02040503050406030204" pitchFamily="18" charset="0"/>
                  </a:rPr>
                  <a:t>dữ</a:t>
                </a:r>
                <a:r>
                  <a:rPr lang="en-US" sz="3600" dirty="0">
                    <a:latin typeface="Cambria Math" panose="02040503050406030204" pitchFamily="18" charset="0"/>
                  </a:rPr>
                  <a:t> </a:t>
                </a:r>
                <a:r>
                  <a:rPr lang="en-US" sz="3600" dirty="0" err="1">
                    <a:latin typeface="Cambria Math" panose="02040503050406030204" pitchFamily="18" charset="0"/>
                  </a:rPr>
                  <a:t>liệu</a:t>
                </a:r>
                <a:r>
                  <a:rPr lang="en-US" sz="3600" dirty="0">
                    <a:latin typeface="Cambria Math" panose="02040503050406030204" pitchFamily="18" charset="0"/>
                  </a:rPr>
                  <a:t> </a:t>
                </a:r>
                <a:r>
                  <a:rPr lang="en-US" sz="3600" dirty="0" err="1">
                    <a:latin typeface="Cambria Math" panose="02040503050406030204" pitchFamily="18" charset="0"/>
                  </a:rPr>
                  <a:t>về</a:t>
                </a:r>
                <a:r>
                  <a:rPr lang="en-US" sz="3600" dirty="0">
                    <a:latin typeface="Cambria Math" panose="02040503050406030204" pitchFamily="18" charset="0"/>
                  </a:rPr>
                  <a:t> Alice </a:t>
                </a:r>
                <a:r>
                  <a:rPr lang="en-US" sz="3600" dirty="0" err="1">
                    <a:latin typeface="Cambria Math" panose="02040503050406030204" pitchFamily="18" charset="0"/>
                  </a:rPr>
                  <a:t>như</a:t>
                </a:r>
                <a:r>
                  <a:rPr lang="en-US" sz="3600" dirty="0">
                    <a:latin typeface="Cambria Math" panose="02040503050406030204" pitchFamily="18" charset="0"/>
                  </a:rPr>
                  <a:t> </a:t>
                </a:r>
                <a:r>
                  <a:rPr lang="en-US" sz="3600" dirty="0" err="1">
                    <a:latin typeface="Cambria Math" panose="02040503050406030204" pitchFamily="18" charset="0"/>
                  </a:rPr>
                  <a:t>sau</a:t>
                </a:r>
                <a:r>
                  <a:rPr lang="en-US" sz="3600" dirty="0">
                    <a:latin typeface="Cambria Math" panose="02040503050406030204" pitchFamily="18" charset="0"/>
                  </a:rPr>
                  <a:t>:</a:t>
                </a:r>
              </a:p>
              <a:p>
                <a:pPr marL="583565" marR="5080" indent="-571500">
                  <a:lnSpc>
                    <a:spcPct val="130000"/>
                  </a:lnSpc>
                  <a:buFont typeface="Wingdings" pitchFamily="2" charset="2"/>
                  <a:buChar char="§"/>
                </a:pPr>
                <a14:m>
                  <m:oMath xmlns:m="http://schemas.openxmlformats.org/officeDocument/2006/math">
                    <m:sSub>
                      <m:sSubPr>
                        <m:ctrlPr>
                          <a:rPr lang="vi-VN" sz="360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1</m:t>
                            </m:r>
                          </m:sub>
                        </m:sSub>
                      </m:e>
                    </m:d>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−2∗1 −1∗1+0</m:t>
                        </m:r>
                      </m:e>
                    </m:d>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b>
                      <m:sSubPr>
                        <m:ctrlPr>
                          <a:rPr lang="vi-VN"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1</m:t>
                        </m:r>
                      </m:sub>
                    </m:sSub>
                    <m:r>
                      <a:rPr lang="en-US" sz="3600" i="1">
                        <a:latin typeface="Cambria Math" panose="02040503050406030204" pitchFamily="18" charset="0"/>
                      </a:rPr>
                      <m:t>= </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−3</m:t>
                        </m:r>
                      </m:e>
                    </m:d>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b="0" i="1" smtClean="0">
                                <a:latin typeface="Cambria Math" panose="02040503050406030204" pitchFamily="18" charset="0"/>
                              </a:rPr>
                              <m:t>(−3)</m:t>
                            </m:r>
                          </m:sup>
                        </m:sSup>
                      </m:den>
                    </m:f>
                    <m:r>
                      <a:rPr lang="en-US" sz="3600" b="0" i="1" smtClean="0">
                        <a:latin typeface="Cambria Math" panose="02040503050406030204" pitchFamily="18" charset="0"/>
                      </a:rPr>
                      <m:t>=0.0474</m:t>
                    </m:r>
                  </m:oMath>
                </a14:m>
                <a:endParaRPr lang="vi-VN" sz="3600" dirty="0">
                  <a:latin typeface="Be Vietnam Pro" pitchFamily="2" charset="77"/>
                </a:endParaRPr>
              </a:p>
              <a:p>
                <a:pPr marL="583565" marR="5080" indent="-571500">
                  <a:lnSpc>
                    <a:spcPct val="130000"/>
                  </a:lnSpc>
                  <a:buFont typeface="Wingdings" pitchFamily="2" charset="2"/>
                  <a:buChar char="§"/>
                </a:pPr>
                <a14:m>
                  <m:oMath xmlns:m="http://schemas.openxmlformats.org/officeDocument/2006/math">
                    <m:sSub>
                      <m:sSubPr>
                        <m:ctrlPr>
                          <a:rPr lang="vi-VN" sz="3600" i="1" smtClean="0">
                            <a:latin typeface="Cambria Math" panose="02040503050406030204" pitchFamily="18" charset="0"/>
                          </a:rPr>
                        </m:ctrlPr>
                      </m:sSubPr>
                      <m:e>
                        <m:r>
                          <a:rPr lang="en-US" sz="3600" i="1">
                            <a:latin typeface="Cambria Math" panose="02040503050406030204" pitchFamily="18" charset="0"/>
                          </a:rPr>
                          <m:t>h</m:t>
                        </m:r>
                      </m:e>
                      <m:sub>
                        <m:r>
                          <a:rPr lang="en-US" sz="3600" b="0" i="1" smtClean="0">
                            <a:latin typeface="Cambria Math" panose="02040503050406030204" pitchFamily="18" charset="0"/>
                          </a:rPr>
                          <m:t>2</m:t>
                        </m:r>
                      </m:sub>
                    </m:sSub>
                    <m:r>
                      <a:rPr lang="en-US" sz="3600" i="1">
                        <a:latin typeface="Cambria Math" panose="02040503050406030204" pitchFamily="18" charset="0"/>
                      </a:rPr>
                      <m:t>=</m:t>
                    </m:r>
                  </m:oMath>
                </a14:m>
                <a:r>
                  <a:rPr lang="vi-VN" sz="3600" dirty="0"/>
                  <a:t> </a:t>
                </a:r>
                <a14:m>
                  <m:oMath xmlns:m="http://schemas.openxmlformats.org/officeDocument/2006/math">
                    <m:sSub>
                      <m:sSubPr>
                        <m:ctrlPr>
                          <a:rPr lang="vi-VN"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1</m:t>
                        </m:r>
                      </m:sub>
                    </m:sSub>
                    <m:r>
                      <a:rPr lang="en-US" sz="3600" i="1">
                        <a:latin typeface="Cambria Math" panose="02040503050406030204" pitchFamily="18" charset="0"/>
                      </a:rPr>
                      <m:t>=</m:t>
                    </m:r>
                    <m:r>
                      <a:rPr lang="en-US" sz="3600" b="0" i="1" smtClean="0">
                        <a:latin typeface="Cambria Math" panose="02040503050406030204" pitchFamily="18" charset="0"/>
                      </a:rPr>
                      <m:t>0.0474</m:t>
                    </m:r>
                    <m:r>
                      <a:rPr lang="en-US" sz="3600" i="1">
                        <a:latin typeface="Cambria Math" panose="02040503050406030204" pitchFamily="18" charset="0"/>
                      </a:rPr>
                      <m:t> </m:t>
                    </m:r>
                  </m:oMath>
                </a14:m>
                <a:endParaRPr lang="vi-VN" sz="3600" dirty="0">
                  <a:latin typeface="Be Vietnam Pro" pitchFamily="2" charset="77"/>
                </a:endParaRPr>
              </a:p>
              <a:p>
                <a:pPr marL="583565" marR="5080" indent="-571500">
                  <a:lnSpc>
                    <a:spcPct val="130000"/>
                  </a:lnSpc>
                  <a:buFont typeface="Wingdings" pitchFamily="2" charset="2"/>
                  <a:buChar char="§"/>
                </a:pPr>
                <a14:m>
                  <m:oMath xmlns:m="http://schemas.openxmlformats.org/officeDocument/2006/math">
                    <m:sSub>
                      <m:sSubPr>
                        <m:ctrlPr>
                          <a:rPr lang="vi-VN" sz="3600" i="1" smtClean="0">
                            <a:latin typeface="Cambria Math" panose="02040503050406030204" pitchFamily="18" charset="0"/>
                          </a:rPr>
                        </m:ctrlPr>
                      </m:sSubPr>
                      <m:e>
                        <m:r>
                          <a:rPr lang="en-US" sz="3600" b="0" i="1" smtClean="0">
                            <a:latin typeface="Cambria Math" panose="02040503050406030204" pitchFamily="18" charset="0"/>
                          </a:rPr>
                          <m:t>𝑜</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5</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6</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3</m:t>
                            </m:r>
                          </m:sub>
                        </m:sSub>
                      </m:e>
                    </m:d>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b>
                      <m:sSubPr>
                        <m:ctrlPr>
                          <a:rPr lang="vi-VN" sz="3600" i="1">
                            <a:latin typeface="Cambria Math" panose="02040503050406030204" pitchFamily="18" charset="0"/>
                          </a:rPr>
                        </m:ctrlPr>
                      </m:sSubPr>
                      <m:e>
                        <m:r>
                          <a:rPr lang="en-US" sz="3600" i="1">
                            <a:latin typeface="Cambria Math" panose="02040503050406030204" pitchFamily="18" charset="0"/>
                          </a:rPr>
                          <m:t>𝑜</m:t>
                        </m:r>
                      </m:e>
                      <m:sub>
                        <m:r>
                          <a:rPr lang="en-US" sz="3600" i="1">
                            <a:latin typeface="Cambria Math" panose="02040503050406030204" pitchFamily="18" charset="0"/>
                          </a:rPr>
                          <m:t>1</m:t>
                        </m:r>
                      </m:sub>
                    </m:sSub>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0.0474∗1+0.0474∗1+0</m:t>
                        </m:r>
                      </m:e>
                    </m:d>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b>
                      <m:sSubPr>
                        <m:ctrlPr>
                          <a:rPr lang="vi-VN" sz="3600" i="1">
                            <a:latin typeface="Cambria Math" panose="02040503050406030204" pitchFamily="18" charset="0"/>
                          </a:rPr>
                        </m:ctrlPr>
                      </m:sSubPr>
                      <m:e>
                        <m:r>
                          <a:rPr lang="en-US" sz="3600" i="1">
                            <a:latin typeface="Cambria Math" panose="02040503050406030204" pitchFamily="18" charset="0"/>
                          </a:rPr>
                          <m:t>𝑜</m:t>
                        </m:r>
                      </m:e>
                      <m:sub>
                        <m:r>
                          <a:rPr lang="en-US" sz="3600" i="1">
                            <a:latin typeface="Cambria Math" panose="02040503050406030204" pitchFamily="18" charset="0"/>
                          </a:rPr>
                          <m:t>1</m:t>
                        </m:r>
                      </m:sub>
                    </m:sSub>
                    <m:r>
                      <a:rPr lang="en-US" sz="3600" i="1">
                        <a:latin typeface="Cambria Math" panose="02040503050406030204" pitchFamily="18" charset="0"/>
                      </a:rPr>
                      <m:t> </m:t>
                    </m:r>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0,0948</m:t>
                        </m:r>
                      </m:e>
                    </m:d>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b="0" i="1" smtClean="0">
                                <a:latin typeface="Cambria Math" panose="02040503050406030204" pitchFamily="18" charset="0"/>
                              </a:rPr>
                              <m:t>−0.0948</m:t>
                            </m:r>
                            <m:r>
                              <a:rPr lang="en-US" sz="3600" i="1">
                                <a:latin typeface="Cambria Math" panose="02040503050406030204" pitchFamily="18" charset="0"/>
                              </a:rPr>
                              <m:t>)</m:t>
                            </m:r>
                          </m:sup>
                        </m:sSup>
                      </m:den>
                    </m:f>
                    <m:r>
                      <a:rPr lang="en-US" sz="3600" i="1">
                        <a:latin typeface="Cambria Math" panose="02040503050406030204" pitchFamily="18" charset="0"/>
                      </a:rPr>
                      <m:t>=</m:t>
                    </m:r>
                    <m:r>
                      <a:rPr lang="en-US" sz="3600" b="0" i="1" smtClean="0">
                        <a:latin typeface="Cambria Math" panose="02040503050406030204" pitchFamily="18" charset="0"/>
                      </a:rPr>
                      <m:t>0.5238</m:t>
                    </m:r>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r>
                  <a:rPr lang="en-US" sz="3600" dirty="0" err="1">
                    <a:latin typeface="Be Vietnam Pro" pitchFamily="2" charset="77"/>
                  </a:rPr>
                  <a:t>Kết</a:t>
                </a:r>
                <a:r>
                  <a:rPr lang="en-US" sz="3600" dirty="0">
                    <a:latin typeface="Be Vietnam Pro" pitchFamily="2" charset="77"/>
                  </a:rPr>
                  <a:t> </a:t>
                </a:r>
                <a:r>
                  <a:rPr lang="en-US" sz="3600" dirty="0" err="1">
                    <a:latin typeface="Be Vietnam Pro" pitchFamily="2" charset="77"/>
                  </a:rPr>
                  <a:t>quả</a:t>
                </a:r>
                <a:r>
                  <a:rPr lang="en-US" sz="3600" dirty="0">
                    <a:latin typeface="Be Vietnam Pro" pitchFamily="2" charset="77"/>
                  </a:rPr>
                  <a:t> </a:t>
                </a:r>
                <a:r>
                  <a:rPr lang="en-US" sz="3600" dirty="0" err="1">
                    <a:latin typeface="Be Vietnam Pro" pitchFamily="2" charset="77"/>
                  </a:rPr>
                  <a:t>dự</a:t>
                </a:r>
                <a:r>
                  <a:rPr lang="en-US" sz="3600" dirty="0">
                    <a:latin typeface="Be Vietnam Pro" pitchFamily="2" charset="77"/>
                  </a:rPr>
                  <a:t> </a:t>
                </a:r>
                <a:r>
                  <a:rPr lang="en-US" sz="3600" dirty="0" err="1">
                    <a:latin typeface="Be Vietnam Pro" pitchFamily="2" charset="77"/>
                  </a:rPr>
                  <a:t>đoán</a:t>
                </a:r>
                <a:r>
                  <a:rPr lang="en-US" sz="3600" dirty="0">
                    <a:latin typeface="Be Vietnam Pro" pitchFamily="2" charset="77"/>
                  </a:rPr>
                  <a:t> </a:t>
                </a:r>
                <a:r>
                  <a:rPr lang="en-US" sz="3600" dirty="0" err="1">
                    <a:latin typeface="Be Vietnam Pro" pitchFamily="2" charset="77"/>
                  </a:rPr>
                  <a:t>của</a:t>
                </a:r>
                <a:r>
                  <a:rPr lang="en-US" sz="3600" dirty="0">
                    <a:latin typeface="Be Vietnam Pro" pitchFamily="2" charset="77"/>
                  </a:rPr>
                  <a:t> </a:t>
                </a:r>
                <a:r>
                  <a:rPr lang="en-US" sz="3600" dirty="0" err="1">
                    <a:latin typeface="Be Vietnam Pro" pitchFamily="2" charset="77"/>
                  </a:rPr>
                  <a:t>mô</a:t>
                </a:r>
                <a:r>
                  <a:rPr lang="en-US" sz="3600" dirty="0">
                    <a:latin typeface="Be Vietnam Pro" pitchFamily="2" charset="77"/>
                  </a:rPr>
                  <a:t> </a:t>
                </a:r>
                <a:r>
                  <a:rPr lang="en-US" sz="3600" dirty="0" err="1">
                    <a:latin typeface="Be Vietnam Pro" pitchFamily="2" charset="77"/>
                  </a:rPr>
                  <a:t>hình</a:t>
                </a:r>
                <a:r>
                  <a:rPr lang="en-US" sz="3600" i="1" dirty="0">
                    <a:latin typeface="Cambria Math" panose="02040503050406030204" pitchFamily="18" charset="0"/>
                  </a:rPr>
                  <a:t>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𝑝𝑟𝑒𝑑</m:t>
                        </m:r>
                      </m:sub>
                    </m:sSub>
                    <m:r>
                      <a:rPr lang="en-US" sz="3600" b="0" i="1" smtClean="0">
                        <a:latin typeface="Cambria Math" panose="02040503050406030204" pitchFamily="18" charset="0"/>
                      </a:rPr>
                      <m:t>=0.524</m:t>
                    </m:r>
                  </m:oMath>
                </a14:m>
                <a:r>
                  <a:rPr lang="vi-VN" sz="3600" dirty="0">
                    <a:latin typeface="Be Vietnam Pro" pitchFamily="2" charset="77"/>
                  </a:rPr>
                  <a:t> chưa đủ chắc chắn để có thể kết luận giới tính của ai đó nếu cho trước chiều cao và cân nặng.</a:t>
                </a: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7807715"/>
              </a:xfrm>
              <a:prstGeom prst="rect">
                <a:avLst/>
              </a:prstGeom>
              <a:blipFill>
                <a:blip r:embed="rId3"/>
                <a:stretch>
                  <a:fillRect l="-2123" t="-325" r="-1229" b="-2597"/>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r>
                        <m:rPr>
                          <m:nor/>
                        </m:rPr>
                        <a:rPr lang="vi-VN" sz="3200" dirty="0"/>
                        <m:t> </m:t>
                      </m:r>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𝑝𝑟𝑒𝑑</m:t>
                              </m:r>
                            </m:sub>
                          </m:sSub>
                        </m:den>
                      </m:f>
                      <m:r>
                        <a:rPr lang="en-US" sz="3200" i="1">
                          <a:latin typeface="Cambria Math" panose="02040503050406030204" pitchFamily="18" charset="0"/>
                          <a:ea typeface="Cambria Math" panose="02040503050406030204" pitchFamily="18" charset="0"/>
                        </a:rPr>
                        <m:t>∗</m:t>
                      </m:r>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𝑝𝑟𝑒𝑑</m:t>
                              </m:r>
                            </m:sub>
                          </m:sSub>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h</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h</m:t>
                              </m:r>
                            </m:e>
                            <m:sub>
                              <m:r>
                                <a:rPr lang="en-US" sz="3200" i="1">
                                  <a:latin typeface="Cambria Math" panose="02040503050406030204" pitchFamily="18" charset="0"/>
                                </a:rPr>
                                <m:t>1</m:t>
                              </m:r>
                            </m:sub>
                          </m:sSub>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oMath>
                  </m:oMathPara>
                </a14:m>
                <a:endParaRPr lang="en-VN" sz="3200" dirty="0"/>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4"/>
                <a:stretch>
                  <a:fillRect b="-5376"/>
                </a:stretch>
              </a:blipFill>
            </p:spPr>
            <p:txBody>
              <a:bodyPr/>
              <a:lstStyle/>
              <a:p>
                <a:r>
                  <a:rPr lang="en-VN">
                    <a:noFill/>
                  </a:rPr>
                  <a:t> </a:t>
                </a:r>
              </a:p>
            </p:txBody>
          </p:sp>
        </mc:Fallback>
      </mc:AlternateContent>
      <p:grpSp>
        <p:nvGrpSpPr>
          <p:cNvPr id="44" name="Group 43">
            <a:extLst>
              <a:ext uri="{FF2B5EF4-FFF2-40B4-BE49-F238E27FC236}">
                <a16:creationId xmlns:a16="http://schemas.microsoft.com/office/drawing/2014/main" id="{39BA348C-1D7C-EBDF-8231-00B5C6AEBC9E}"/>
              </a:ext>
            </a:extLst>
          </p:cNvPr>
          <p:cNvGrpSpPr/>
          <p:nvPr/>
        </p:nvGrpSpPr>
        <p:grpSpPr>
          <a:xfrm>
            <a:off x="10005096" y="3925766"/>
            <a:ext cx="8564949" cy="2931756"/>
            <a:chOff x="742134" y="4056649"/>
            <a:chExt cx="8564949" cy="2931756"/>
          </a:xfrm>
        </p:grpSpPr>
        <p:sp>
          <p:nvSpPr>
            <p:cNvPr id="6" name="TextBox 5">
              <a:extLst>
                <a:ext uri="{FF2B5EF4-FFF2-40B4-BE49-F238E27FC236}">
                  <a16:creationId xmlns:a16="http://schemas.microsoft.com/office/drawing/2014/main" id="{F73F561C-3861-3EEF-3C03-217C6A17F3EB}"/>
                </a:ext>
              </a:extLst>
            </p:cNvPr>
            <p:cNvSpPr txBox="1"/>
            <p:nvPr/>
          </p:nvSpPr>
          <p:spPr>
            <a:xfrm>
              <a:off x="1756700" y="4056649"/>
              <a:ext cx="1600200" cy="369332"/>
            </a:xfrm>
            <a:prstGeom prst="rect">
              <a:avLst/>
            </a:prstGeom>
            <a:noFill/>
          </p:spPr>
          <p:txBody>
            <a:bodyPr wrap="square" rtlCol="0">
              <a:spAutoFit/>
            </a:bodyPr>
            <a:lstStyle/>
            <a:p>
              <a:r>
                <a:rPr lang="en-VN" dirty="0"/>
                <a:t>Input Layer</a:t>
              </a:r>
            </a:p>
          </p:txBody>
        </p:sp>
        <p:sp>
          <p:nvSpPr>
            <p:cNvPr id="8" name="TextBox 7">
              <a:extLst>
                <a:ext uri="{FF2B5EF4-FFF2-40B4-BE49-F238E27FC236}">
                  <a16:creationId xmlns:a16="http://schemas.microsoft.com/office/drawing/2014/main" id="{6C993BC8-30ED-96CB-9548-F4F93F5C99D7}"/>
                </a:ext>
              </a:extLst>
            </p:cNvPr>
            <p:cNvSpPr txBox="1"/>
            <p:nvPr/>
          </p:nvSpPr>
          <p:spPr>
            <a:xfrm>
              <a:off x="4423700" y="4097867"/>
              <a:ext cx="1752600" cy="369332"/>
            </a:xfrm>
            <a:prstGeom prst="rect">
              <a:avLst/>
            </a:prstGeom>
            <a:noFill/>
          </p:spPr>
          <p:txBody>
            <a:bodyPr wrap="square" rtlCol="0">
              <a:spAutoFit/>
            </a:bodyPr>
            <a:lstStyle/>
            <a:p>
              <a:r>
                <a:rPr lang="en-VN" dirty="0"/>
                <a:t>Hidden Layer</a:t>
              </a:r>
            </a:p>
          </p:txBody>
        </p:sp>
        <p:sp>
          <p:nvSpPr>
            <p:cNvPr id="9" name="TextBox 8">
              <a:extLst>
                <a:ext uri="{FF2B5EF4-FFF2-40B4-BE49-F238E27FC236}">
                  <a16:creationId xmlns:a16="http://schemas.microsoft.com/office/drawing/2014/main" id="{253F393B-B708-F960-3A00-ED7D988587AE}"/>
                </a:ext>
              </a:extLst>
            </p:cNvPr>
            <p:cNvSpPr txBox="1"/>
            <p:nvPr/>
          </p:nvSpPr>
          <p:spPr>
            <a:xfrm>
              <a:off x="7547900" y="4097867"/>
              <a:ext cx="1752600" cy="369332"/>
            </a:xfrm>
            <a:prstGeom prst="rect">
              <a:avLst/>
            </a:prstGeom>
            <a:noFill/>
          </p:spPr>
          <p:txBody>
            <a:bodyPr wrap="square" rtlCol="0">
              <a:spAutoFit/>
            </a:bodyPr>
            <a:lstStyle/>
            <a:p>
              <a:r>
                <a:rPr lang="en-VN" dirty="0"/>
                <a:t>Output Layer</a:t>
              </a:r>
            </a:p>
          </p:txBody>
        </p:sp>
        <p:sp>
          <p:nvSpPr>
            <p:cNvPr id="12" name="Oval 11">
              <a:extLst>
                <a:ext uri="{FF2B5EF4-FFF2-40B4-BE49-F238E27FC236}">
                  <a16:creationId xmlns:a16="http://schemas.microsoft.com/office/drawing/2014/main" id="{2CAB44A5-CF22-F2B5-CB47-3DFE0F49D1F4}"/>
                </a:ext>
              </a:extLst>
            </p:cNvPr>
            <p:cNvSpPr>
              <a:spLocks noChangeAspect="1"/>
            </p:cNvSpPr>
            <p:nvPr/>
          </p:nvSpPr>
          <p:spPr>
            <a:xfrm>
              <a:off x="4753873" y="4811918"/>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h1</a:t>
              </a:r>
            </a:p>
          </p:txBody>
        </p:sp>
        <p:sp>
          <p:nvSpPr>
            <p:cNvPr id="13" name="Oval 12">
              <a:extLst>
                <a:ext uri="{FF2B5EF4-FFF2-40B4-BE49-F238E27FC236}">
                  <a16:creationId xmlns:a16="http://schemas.microsoft.com/office/drawing/2014/main" id="{DF6D5E18-3450-2267-4198-9CCF2F9FC54D}"/>
                </a:ext>
              </a:extLst>
            </p:cNvPr>
            <p:cNvSpPr>
              <a:spLocks noChangeAspect="1"/>
            </p:cNvSpPr>
            <p:nvPr/>
          </p:nvSpPr>
          <p:spPr>
            <a:xfrm>
              <a:off x="4753873" y="6304405"/>
              <a:ext cx="685287" cy="68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h2</a:t>
              </a:r>
            </a:p>
          </p:txBody>
        </p:sp>
        <p:sp>
          <p:nvSpPr>
            <p:cNvPr id="15" name="Oval 14">
              <a:extLst>
                <a:ext uri="{FF2B5EF4-FFF2-40B4-BE49-F238E27FC236}">
                  <a16:creationId xmlns:a16="http://schemas.microsoft.com/office/drawing/2014/main" id="{66216192-B701-C344-E610-471366EBA189}"/>
                </a:ext>
              </a:extLst>
            </p:cNvPr>
            <p:cNvSpPr>
              <a:spLocks noChangeAspect="1"/>
            </p:cNvSpPr>
            <p:nvPr/>
          </p:nvSpPr>
          <p:spPr>
            <a:xfrm>
              <a:off x="8233701" y="5558162"/>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o1</a:t>
              </a:r>
            </a:p>
          </p:txBody>
        </p:sp>
        <p:cxnSp>
          <p:nvCxnSpPr>
            <p:cNvPr id="17" name="Straight Connector 16">
              <a:extLst>
                <a:ext uri="{FF2B5EF4-FFF2-40B4-BE49-F238E27FC236}">
                  <a16:creationId xmlns:a16="http://schemas.microsoft.com/office/drawing/2014/main" id="{BD3A4D7D-9BD7-C81B-3087-C9FA9CADB323}"/>
                </a:ext>
              </a:extLst>
            </p:cNvPr>
            <p:cNvCxnSpPr>
              <a:endCxn id="12" idx="2"/>
            </p:cNvCxnSpPr>
            <p:nvPr/>
          </p:nvCxnSpPr>
          <p:spPr>
            <a:xfrm>
              <a:off x="1909100" y="5135918"/>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B3E80E-F6F5-5294-DE16-1F5306E27BB6}"/>
                </a:ext>
              </a:extLst>
            </p:cNvPr>
            <p:cNvCxnSpPr/>
            <p:nvPr/>
          </p:nvCxnSpPr>
          <p:spPr>
            <a:xfrm>
              <a:off x="1909100" y="6644172"/>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CFA494-DD36-0C1A-B8F9-C538F560B514}"/>
                </a:ext>
              </a:extLst>
            </p:cNvPr>
            <p:cNvCxnSpPr>
              <a:cxnSpLocks/>
              <a:endCxn id="15" idx="2"/>
            </p:cNvCxnSpPr>
            <p:nvPr/>
          </p:nvCxnSpPr>
          <p:spPr>
            <a:xfrm flipV="1">
              <a:off x="5439160" y="5882162"/>
              <a:ext cx="2794541" cy="779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CE44A0-0946-33CB-0280-E77AE5844F41}"/>
                </a:ext>
              </a:extLst>
            </p:cNvPr>
            <p:cNvCxnSpPr>
              <a:cxnSpLocks/>
              <a:endCxn id="15" idx="2"/>
            </p:cNvCxnSpPr>
            <p:nvPr/>
          </p:nvCxnSpPr>
          <p:spPr>
            <a:xfrm>
              <a:off x="5403092" y="5135918"/>
              <a:ext cx="2830609" cy="74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A41B16-E665-328D-E61B-3C80654C9324}"/>
                </a:ext>
              </a:extLst>
            </p:cNvPr>
            <p:cNvCxnSpPr>
              <a:cxnSpLocks/>
            </p:cNvCxnSpPr>
            <p:nvPr/>
          </p:nvCxnSpPr>
          <p:spPr>
            <a:xfrm flipV="1">
              <a:off x="1909100" y="5135918"/>
              <a:ext cx="2880841" cy="15082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D35CF9-A14A-A248-C9B9-B3228E487B58}"/>
                </a:ext>
              </a:extLst>
            </p:cNvPr>
            <p:cNvCxnSpPr>
              <a:cxnSpLocks/>
              <a:endCxn id="13" idx="2"/>
            </p:cNvCxnSpPr>
            <p:nvPr/>
          </p:nvCxnSpPr>
          <p:spPr>
            <a:xfrm>
              <a:off x="1909100" y="5135918"/>
              <a:ext cx="2844773" cy="15104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E95163-786B-211E-639C-C708D29F2A53}"/>
                </a:ext>
              </a:extLst>
            </p:cNvPr>
            <p:cNvSpPr txBox="1"/>
            <p:nvPr/>
          </p:nvSpPr>
          <p:spPr>
            <a:xfrm>
              <a:off x="1915353" y="4734244"/>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1</a:t>
              </a:r>
              <a:r>
                <a:rPr lang="en-VN" dirty="0">
                  <a:solidFill>
                    <a:srgbClr val="00B050"/>
                  </a:solidFill>
                </a:rPr>
                <a:t>=1</a:t>
              </a:r>
            </a:p>
          </p:txBody>
        </p:sp>
        <p:sp>
          <p:nvSpPr>
            <p:cNvPr id="34" name="TextBox 33">
              <a:extLst>
                <a:ext uri="{FF2B5EF4-FFF2-40B4-BE49-F238E27FC236}">
                  <a16:creationId xmlns:a16="http://schemas.microsoft.com/office/drawing/2014/main" id="{9A6AAC3A-9F1F-15DE-FD25-992A83F38988}"/>
                </a:ext>
              </a:extLst>
            </p:cNvPr>
            <p:cNvSpPr txBox="1"/>
            <p:nvPr/>
          </p:nvSpPr>
          <p:spPr>
            <a:xfrm>
              <a:off x="4768121" y="5845856"/>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2</a:t>
              </a:r>
              <a:r>
                <a:rPr lang="en-VN" dirty="0">
                  <a:solidFill>
                    <a:srgbClr val="00B050"/>
                  </a:solidFill>
                </a:rPr>
                <a:t>=0</a:t>
              </a:r>
            </a:p>
          </p:txBody>
        </p:sp>
        <p:sp>
          <p:nvSpPr>
            <p:cNvPr id="35" name="TextBox 34">
              <a:extLst>
                <a:ext uri="{FF2B5EF4-FFF2-40B4-BE49-F238E27FC236}">
                  <a16:creationId xmlns:a16="http://schemas.microsoft.com/office/drawing/2014/main" id="{633F5A7D-EEAF-04B8-CA02-3D4D076294F6}"/>
                </a:ext>
              </a:extLst>
            </p:cNvPr>
            <p:cNvSpPr txBox="1"/>
            <p:nvPr/>
          </p:nvSpPr>
          <p:spPr>
            <a:xfrm>
              <a:off x="8184348" y="5100731"/>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3</a:t>
              </a:r>
              <a:r>
                <a:rPr lang="en-VN" dirty="0">
                  <a:solidFill>
                    <a:srgbClr val="00B050"/>
                  </a:solidFill>
                </a:rPr>
                <a:t>=0</a:t>
              </a:r>
            </a:p>
          </p:txBody>
        </p:sp>
        <p:sp>
          <p:nvSpPr>
            <p:cNvPr id="36" name="TextBox 35">
              <a:extLst>
                <a:ext uri="{FF2B5EF4-FFF2-40B4-BE49-F238E27FC236}">
                  <a16:creationId xmlns:a16="http://schemas.microsoft.com/office/drawing/2014/main" id="{D6E45E8C-6434-8E7D-02F2-C5F0F81CDBA4}"/>
                </a:ext>
              </a:extLst>
            </p:cNvPr>
            <p:cNvSpPr txBox="1"/>
            <p:nvPr/>
          </p:nvSpPr>
          <p:spPr>
            <a:xfrm rot="20041410">
              <a:off x="3255202" y="527058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2</a:t>
              </a:r>
              <a:r>
                <a:rPr lang="en-VN" dirty="0">
                  <a:solidFill>
                    <a:srgbClr val="00B050"/>
                  </a:solidFill>
                </a:rPr>
                <a:t>=1</a:t>
              </a:r>
            </a:p>
          </p:txBody>
        </p:sp>
        <p:sp>
          <p:nvSpPr>
            <p:cNvPr id="37" name="TextBox 36">
              <a:extLst>
                <a:ext uri="{FF2B5EF4-FFF2-40B4-BE49-F238E27FC236}">
                  <a16:creationId xmlns:a16="http://schemas.microsoft.com/office/drawing/2014/main" id="{2AE1C989-0412-626B-D02A-31EAD5D2156F}"/>
                </a:ext>
              </a:extLst>
            </p:cNvPr>
            <p:cNvSpPr txBox="1"/>
            <p:nvPr/>
          </p:nvSpPr>
          <p:spPr>
            <a:xfrm rot="1653854">
              <a:off x="3679927" y="5867379"/>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3</a:t>
              </a:r>
              <a:r>
                <a:rPr lang="en-VN" dirty="0">
                  <a:solidFill>
                    <a:srgbClr val="00B050"/>
                  </a:solidFill>
                </a:rPr>
                <a:t>=1</a:t>
              </a:r>
            </a:p>
          </p:txBody>
        </p:sp>
        <p:sp>
          <p:nvSpPr>
            <p:cNvPr id="38" name="TextBox 37">
              <a:extLst>
                <a:ext uri="{FF2B5EF4-FFF2-40B4-BE49-F238E27FC236}">
                  <a16:creationId xmlns:a16="http://schemas.microsoft.com/office/drawing/2014/main" id="{6AA1267F-3745-FDFD-7E88-8F16DC47DE55}"/>
                </a:ext>
              </a:extLst>
            </p:cNvPr>
            <p:cNvSpPr txBox="1"/>
            <p:nvPr/>
          </p:nvSpPr>
          <p:spPr>
            <a:xfrm>
              <a:off x="2795775" y="6249602"/>
              <a:ext cx="772229"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4</a:t>
              </a:r>
              <a:r>
                <a:rPr lang="en-VN" dirty="0">
                  <a:solidFill>
                    <a:srgbClr val="00B050"/>
                  </a:solidFill>
                </a:rPr>
                <a:t>=1</a:t>
              </a:r>
            </a:p>
          </p:txBody>
        </p:sp>
        <p:sp>
          <p:nvSpPr>
            <p:cNvPr id="39" name="TextBox 38">
              <a:extLst>
                <a:ext uri="{FF2B5EF4-FFF2-40B4-BE49-F238E27FC236}">
                  <a16:creationId xmlns:a16="http://schemas.microsoft.com/office/drawing/2014/main" id="{40F00EEE-2771-9638-A2F7-E694B9ABD766}"/>
                </a:ext>
              </a:extLst>
            </p:cNvPr>
            <p:cNvSpPr txBox="1"/>
            <p:nvPr/>
          </p:nvSpPr>
          <p:spPr>
            <a:xfrm rot="870972">
              <a:off x="6169428" y="502185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5</a:t>
              </a:r>
              <a:r>
                <a:rPr lang="en-VN" dirty="0">
                  <a:solidFill>
                    <a:srgbClr val="00B050"/>
                  </a:solidFill>
                </a:rPr>
                <a:t>=1</a:t>
              </a:r>
            </a:p>
          </p:txBody>
        </p:sp>
        <p:sp>
          <p:nvSpPr>
            <p:cNvPr id="40" name="TextBox 39">
              <a:extLst>
                <a:ext uri="{FF2B5EF4-FFF2-40B4-BE49-F238E27FC236}">
                  <a16:creationId xmlns:a16="http://schemas.microsoft.com/office/drawing/2014/main" id="{E56E254C-A7DB-03F7-717A-0062BF0132C8}"/>
                </a:ext>
              </a:extLst>
            </p:cNvPr>
            <p:cNvSpPr txBox="1"/>
            <p:nvPr/>
          </p:nvSpPr>
          <p:spPr>
            <a:xfrm rot="20752533">
              <a:off x="6076186" y="5945648"/>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6</a:t>
              </a:r>
              <a:r>
                <a:rPr lang="en-VN" dirty="0">
                  <a:solidFill>
                    <a:srgbClr val="00B050"/>
                  </a:solidFill>
                </a:rPr>
                <a:t>=1</a:t>
              </a:r>
            </a:p>
          </p:txBody>
        </p:sp>
        <p:sp>
          <p:nvSpPr>
            <p:cNvPr id="41" name="TextBox 40">
              <a:extLst>
                <a:ext uri="{FF2B5EF4-FFF2-40B4-BE49-F238E27FC236}">
                  <a16:creationId xmlns:a16="http://schemas.microsoft.com/office/drawing/2014/main" id="{3349A3F9-72AB-2FDE-671B-23229C2CE384}"/>
                </a:ext>
              </a:extLst>
            </p:cNvPr>
            <p:cNvSpPr txBox="1"/>
            <p:nvPr/>
          </p:nvSpPr>
          <p:spPr>
            <a:xfrm>
              <a:off x="830820" y="4920031"/>
              <a:ext cx="1188396" cy="369322"/>
            </a:xfrm>
            <a:prstGeom prst="rect">
              <a:avLst/>
            </a:prstGeom>
            <a:noFill/>
          </p:spPr>
          <p:txBody>
            <a:bodyPr wrap="square" rtlCol="0">
              <a:spAutoFit/>
            </a:bodyPr>
            <a:lstStyle/>
            <a:p>
              <a:r>
                <a:rPr lang="en-VN" dirty="0"/>
                <a:t>weight</a:t>
              </a:r>
            </a:p>
          </p:txBody>
        </p:sp>
        <p:sp>
          <p:nvSpPr>
            <p:cNvPr id="42" name="TextBox 41">
              <a:extLst>
                <a:ext uri="{FF2B5EF4-FFF2-40B4-BE49-F238E27FC236}">
                  <a16:creationId xmlns:a16="http://schemas.microsoft.com/office/drawing/2014/main" id="{A4C4E52C-F4EC-108B-FA04-C7C0865F75EE}"/>
                </a:ext>
              </a:extLst>
            </p:cNvPr>
            <p:cNvSpPr txBox="1"/>
            <p:nvPr/>
          </p:nvSpPr>
          <p:spPr>
            <a:xfrm>
              <a:off x="742134" y="6412289"/>
              <a:ext cx="1188396" cy="369322"/>
            </a:xfrm>
            <a:prstGeom prst="rect">
              <a:avLst/>
            </a:prstGeom>
            <a:noFill/>
          </p:spPr>
          <p:txBody>
            <a:bodyPr wrap="square" rtlCol="0">
              <a:spAutoFit/>
            </a:bodyPr>
            <a:lstStyle/>
            <a:p>
              <a:r>
                <a:rPr lang="en-VN" dirty="0"/>
                <a:t>height</a:t>
              </a:r>
            </a:p>
          </p:txBody>
        </p:sp>
        <p:sp>
          <p:nvSpPr>
            <p:cNvPr id="43" name="TextBox 42">
              <a:extLst>
                <a:ext uri="{FF2B5EF4-FFF2-40B4-BE49-F238E27FC236}">
                  <a16:creationId xmlns:a16="http://schemas.microsoft.com/office/drawing/2014/main" id="{A67261F7-F3DC-2451-6ACC-ECBFDC66CF1C}"/>
                </a:ext>
              </a:extLst>
            </p:cNvPr>
            <p:cNvSpPr txBox="1"/>
            <p:nvPr/>
          </p:nvSpPr>
          <p:spPr>
            <a:xfrm>
              <a:off x="8118687" y="6271704"/>
              <a:ext cx="1188396" cy="369322"/>
            </a:xfrm>
            <a:prstGeom prst="rect">
              <a:avLst/>
            </a:prstGeom>
            <a:noFill/>
          </p:spPr>
          <p:txBody>
            <a:bodyPr wrap="square" rtlCol="0">
              <a:spAutoFit/>
            </a:bodyPr>
            <a:lstStyle/>
            <a:p>
              <a:r>
                <a:rPr lang="en-VN" dirty="0"/>
                <a:t>gender</a:t>
              </a:r>
            </a:p>
          </p:txBody>
        </p:sp>
        <p:sp>
          <p:nvSpPr>
            <p:cNvPr id="45" name="TextBox 44">
              <a:extLst>
                <a:ext uri="{FF2B5EF4-FFF2-40B4-BE49-F238E27FC236}">
                  <a16:creationId xmlns:a16="http://schemas.microsoft.com/office/drawing/2014/main" id="{8443D79B-1AC5-4065-4871-F3D9A16D8634}"/>
                </a:ext>
              </a:extLst>
            </p:cNvPr>
            <p:cNvSpPr txBox="1"/>
            <p:nvPr/>
          </p:nvSpPr>
          <p:spPr>
            <a:xfrm>
              <a:off x="4728500" y="4388580"/>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1</a:t>
              </a:r>
              <a:r>
                <a:rPr lang="en-VN" dirty="0">
                  <a:solidFill>
                    <a:srgbClr val="00B050"/>
                  </a:solidFill>
                </a:rPr>
                <a:t>=0</a:t>
              </a:r>
            </a:p>
          </p:txBody>
        </p:sp>
      </p:grpSp>
    </p:spTree>
    <p:extLst>
      <p:ext uri="{BB962C8B-B14F-4D97-AF65-F5344CB8AC3E}">
        <p14:creationId xmlns:p14="http://schemas.microsoft.com/office/powerpoint/2010/main" val="401658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về</a:t>
            </a:r>
            <a:r>
              <a:rPr lang="en-US" sz="4400" spc="-5" dirty="0">
                <a:cs typeface="Source Sans Pro Light"/>
              </a:rPr>
              <a:t> </a:t>
            </a:r>
            <a:r>
              <a:rPr lang="en-US" sz="4400" spc="-5" dirty="0" err="1">
                <a:cs typeface="Source Sans Pro Light"/>
              </a:rPr>
              <a:t>tính</a:t>
            </a:r>
            <a:r>
              <a:rPr lang="en-US" sz="4400" spc="-5" dirty="0">
                <a:cs typeface="Source Sans Pro Light"/>
              </a:rPr>
              <a:t> </a:t>
            </a:r>
            <a:r>
              <a:rPr lang="en-US" sz="4400" spc="-5" dirty="0" err="1">
                <a:cs typeface="Source Sans Pro Light"/>
              </a:rPr>
              <a:t>đạo</a:t>
            </a:r>
            <a:r>
              <a:rPr lang="en-US" sz="4400" spc="-5" dirty="0">
                <a:cs typeface="Source Sans Pro Light"/>
              </a:rPr>
              <a:t> </a:t>
            </a:r>
            <a:r>
              <a:rPr lang="en-US" sz="4400" spc="-5" dirty="0" err="1">
                <a:cs typeface="Source Sans Pro Light"/>
              </a:rPr>
              <a:t>hàm</a:t>
            </a:r>
            <a:r>
              <a:rPr lang="en-US" sz="4400" spc="-5" dirty="0">
                <a:cs typeface="Source Sans Pro Light"/>
              </a:rPr>
              <a:t> </a:t>
            </a:r>
            <a:r>
              <a:rPr lang="en-US" sz="4400" spc="-5" dirty="0" err="1">
                <a:cs typeface="Source Sans Pro Light"/>
              </a:rPr>
              <a:t>riêng</a:t>
            </a:r>
            <a:r>
              <a:rPr lang="en-US" sz="4400" spc="-5" dirty="0">
                <a:cs typeface="Source Sans Pro Light"/>
              </a:rPr>
              <a:t> </a:t>
            </a:r>
            <a:r>
              <a:rPr lang="en-US" sz="4400" spc="-5" dirty="0" err="1">
                <a:cs typeface="Source Sans Pro Light"/>
              </a:rPr>
              <a:t>cho</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8383192"/>
              </a:xfrm>
              <a:prstGeom prst="rect">
                <a:avLst/>
              </a:prstGeom>
            </p:spPr>
            <p:txBody>
              <a:bodyPr vert="horz" wrap="square" lIns="0" tIns="12700" rIns="0" bIns="0" rtlCol="0">
                <a:spAutoFit/>
              </a:bodyPr>
              <a:lstStyle/>
              <a:p>
                <a:pPr marL="583565" marR="5080" indent="-571500">
                  <a:lnSpc>
                    <a:spcPct val="120000"/>
                  </a:lnSpc>
                  <a:buFont typeface="Wingdings" pitchFamily="2" charset="2"/>
                  <a:buChar char="§"/>
                </a:pPr>
                <a:r>
                  <a:rPr lang="en-US" sz="3600" dirty="0">
                    <a:latin typeface="Cambria Math" panose="02040503050406030204" pitchFamily="18" charset="0"/>
                  </a:rPr>
                  <a:t>Tính </a:t>
                </a:r>
                <a:r>
                  <a:rPr lang="en-US" sz="3600" dirty="0" err="1">
                    <a:latin typeface="Cambria Math" panose="02040503050406030204" pitchFamily="18" charset="0"/>
                  </a:rPr>
                  <a:t>toán</a:t>
                </a:r>
                <a:r>
                  <a:rPr lang="en-US" sz="3600" dirty="0">
                    <a:latin typeface="Cambria Math" panose="02040503050406030204" pitchFamily="18" charset="0"/>
                  </a:rPr>
                  <a:t> </a:t>
                </a:r>
                <a:r>
                  <a:rPr lang="en-US" sz="3600" dirty="0" err="1">
                    <a:latin typeface="Cambria Math" panose="02040503050406030204" pitchFamily="18" charset="0"/>
                  </a:rPr>
                  <a:t>giá</a:t>
                </a:r>
                <a:r>
                  <a:rPr lang="en-US" sz="3600" dirty="0">
                    <a:latin typeface="Cambria Math" panose="02040503050406030204" pitchFamily="18" charset="0"/>
                  </a:rPr>
                  <a:t> </a:t>
                </a:r>
                <a:r>
                  <a:rPr lang="en-US" sz="3600" dirty="0" err="1">
                    <a:latin typeface="Cambria Math" panose="02040503050406030204" pitchFamily="18" charset="0"/>
                  </a:rPr>
                  <a:t>trị</a:t>
                </a:r>
                <a:r>
                  <a:rPr lang="en-US" sz="3600" dirty="0">
                    <a:latin typeface="Cambria Math" panose="02040503050406030204" pitchFamily="18" charset="0"/>
                  </a:rPr>
                  <a:t> </a:t>
                </a:r>
                <a:r>
                  <a:rPr lang="en-US" sz="3600" dirty="0" err="1">
                    <a:latin typeface="Cambria Math" panose="02040503050406030204" pitchFamily="18" charset="0"/>
                  </a:rPr>
                  <a:t>cho</a:t>
                </a:r>
                <a:r>
                  <a:rPr lang="en-US" sz="3600" dirty="0">
                    <a:latin typeface="Cambria Math" panose="02040503050406030204" pitchFamily="18" charset="0"/>
                  </a:rPr>
                  <a:t> </a:t>
                </a:r>
                <a:r>
                  <a:rPr lang="en-US" sz="3600" dirty="0" err="1">
                    <a:latin typeface="Cambria Math" panose="02040503050406030204" pitchFamily="18" charset="0"/>
                  </a:rPr>
                  <a:t>hàm</a:t>
                </a:r>
                <a:r>
                  <a:rPr lang="en-US" sz="3600" dirty="0">
                    <a:latin typeface="Cambria Math" panose="02040503050406030204" pitchFamily="18" charset="0"/>
                  </a:rPr>
                  <a:t> </a:t>
                </a:r>
                <a:r>
                  <a:rPr lang="en-US" sz="3600" dirty="0" err="1">
                    <a:latin typeface="Cambria Math" panose="02040503050406030204" pitchFamily="18" charset="0"/>
                  </a:rPr>
                  <a:t>mất</a:t>
                </a:r>
                <a:r>
                  <a:rPr lang="en-US" sz="3600" dirty="0">
                    <a:latin typeface="Cambria Math" panose="02040503050406030204" pitchFamily="18" charset="0"/>
                  </a:rPr>
                  <a:t> </a:t>
                </a:r>
                <a:r>
                  <a:rPr lang="en-US" sz="3600" dirty="0" err="1">
                    <a:latin typeface="Cambria Math" panose="02040503050406030204" pitchFamily="18" charset="0"/>
                  </a:rPr>
                  <a:t>mát</a:t>
                </a:r>
                <a:r>
                  <a:rPr lang="en-US" sz="3600" dirty="0">
                    <a:latin typeface="Cambria Math" panose="02040503050406030204" pitchFamily="18" charset="0"/>
                  </a:rPr>
                  <a:t>:</a:t>
                </a: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7030A0"/>
                            </a:solidFill>
                            <a:latin typeface="Cambria Math" panose="02040503050406030204" pitchFamily="18" charset="0"/>
                          </a:rPr>
                        </m:ctrlPr>
                      </m:fPr>
                      <m:num>
                        <m:r>
                          <a:rPr lang="vi-VN" sz="3600" i="1">
                            <a:solidFill>
                              <a:srgbClr val="7030A0"/>
                            </a:solidFill>
                            <a:latin typeface="Cambria Math" panose="02040503050406030204" pitchFamily="18" charset="0"/>
                            <a:ea typeface="Cambria Math" panose="02040503050406030204" pitchFamily="18" charset="0"/>
                          </a:rPr>
                          <m:t>𝜕</m:t>
                        </m:r>
                        <m:r>
                          <a:rPr lang="vi-VN" sz="3600" i="1">
                            <a:solidFill>
                              <a:srgbClr val="7030A0"/>
                            </a:solidFill>
                            <a:latin typeface="Cambria Math" panose="02040503050406030204" pitchFamily="18" charset="0"/>
                            <a:ea typeface="Cambria Math" panose="02040503050406030204" pitchFamily="18" charset="0"/>
                          </a:rPr>
                          <m:t>ℒ</m:t>
                        </m:r>
                      </m:num>
                      <m:den>
                        <m:r>
                          <a:rPr lang="vi-VN" sz="3600" i="1">
                            <a:solidFill>
                              <a:srgbClr val="7030A0"/>
                            </a:solidFill>
                            <a:latin typeface="Cambria Math" panose="02040503050406030204" pitchFamily="18" charset="0"/>
                            <a:ea typeface="Cambria Math" panose="02040503050406030204" pitchFamily="18" charset="0"/>
                          </a:rPr>
                          <m:t>𝜕</m:t>
                        </m:r>
                        <m:sSub>
                          <m:sSubPr>
                            <m:ctrlPr>
                              <a:rPr lang="en-US" sz="3600" i="1">
                                <a:solidFill>
                                  <a:srgbClr val="7030A0"/>
                                </a:solidFill>
                                <a:latin typeface="Cambria Math" panose="02040503050406030204" pitchFamily="18" charset="0"/>
                              </a:rPr>
                            </m:ctrlPr>
                          </m:sSubPr>
                          <m:e>
                            <m:r>
                              <a:rPr lang="en-US" sz="3600" i="1">
                                <a:solidFill>
                                  <a:srgbClr val="7030A0"/>
                                </a:solidFill>
                                <a:latin typeface="Cambria Math" panose="02040503050406030204" pitchFamily="18" charset="0"/>
                              </a:rPr>
                              <m:t>𝑦</m:t>
                            </m:r>
                          </m:e>
                          <m:sub>
                            <m:r>
                              <a:rPr lang="en-US" sz="3600" i="1">
                                <a:solidFill>
                                  <a:srgbClr val="7030A0"/>
                                </a:solidFill>
                                <a:latin typeface="Cambria Math" panose="02040503050406030204" pitchFamily="18" charset="0"/>
                              </a:rPr>
                              <m:t>𝑝𝑟𝑒𝑑</m:t>
                            </m:r>
                          </m:sub>
                        </m:sSub>
                      </m:den>
                    </m:f>
                    <m:r>
                      <a:rPr lang="en-US" sz="3600" i="1">
                        <a:latin typeface="Cambria Math" panose="02040503050406030204" pitchFamily="18" charset="0"/>
                      </a:rPr>
                      <m:t>=−2</m:t>
                    </m:r>
                    <m:d>
                      <m:dPr>
                        <m:ctrlPr>
                          <a:rPr lang="en-US" sz="3600" i="1">
                            <a:latin typeface="Cambria Math" panose="02040503050406030204" pitchFamily="18" charset="0"/>
                          </a:rPr>
                        </m:ctrlPr>
                      </m:dPr>
                      <m:e>
                        <m:r>
                          <a:rPr lang="en-US" sz="3600" i="1">
                            <a:latin typeface="Cambria Math" panose="02040503050406030204" pitchFamily="18" charset="0"/>
                          </a:rPr>
                          <m:t>1−</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e>
                    </m:d>
                    <m:r>
                      <a:rPr lang="en-US" sz="3600" b="0" i="1" smtClean="0">
                        <a:latin typeface="Cambria Math" panose="02040503050406030204" pitchFamily="18" charset="0"/>
                      </a:rPr>
                      <m:t>=−2</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1−0.524</m:t>
                        </m:r>
                      </m:e>
                    </m:d>
                    <m:r>
                      <a:rPr lang="en-US" sz="3600" b="0" i="1" smtClean="0">
                        <a:latin typeface="Cambria Math" panose="02040503050406030204" pitchFamily="18" charset="0"/>
                      </a:rPr>
                      <m:t>=</m:t>
                    </m:r>
                    <m:r>
                      <a:rPr lang="en-US" sz="3600" b="0" i="1" smtClean="0">
                        <a:solidFill>
                          <a:srgbClr val="7030A0"/>
                        </a:solidFill>
                        <a:latin typeface="Cambria Math" panose="02040503050406030204" pitchFamily="18" charset="0"/>
                      </a:rPr>
                      <m:t>−0.952</m:t>
                    </m:r>
                  </m:oMath>
                </a14:m>
                <a:endParaRPr lang="en-US" sz="3600"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5</m:t>
                        </m:r>
                      </m:sub>
                    </m:sSub>
                    <m:r>
                      <a:rPr lang="en-US" sz="3600" i="1">
                        <a:latin typeface="Cambria Math" panose="02040503050406030204" pitchFamily="18" charset="0"/>
                      </a:rPr>
                      <m:t>∗</m:t>
                    </m:r>
                    <m:r>
                      <a:rPr lang="en-US" sz="3600" i="1">
                        <a:latin typeface="Cambria Math" panose="02040503050406030204" pitchFamily="18" charset="0"/>
                      </a:rPr>
                      <m:t>𝑓</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i="1">
                            <a:latin typeface="Cambria Math" panose="02040503050406030204" pitchFamily="18" charset="0"/>
                          </a:rPr>
                          <m:t>𝑤</m:t>
                        </m:r>
                      </m:e>
                      <m:sub>
                        <m:r>
                          <a:rPr lang="en-US" sz="3600" i="1">
                            <a:latin typeface="Cambria Math" panose="02040503050406030204" pitchFamily="18" charset="0"/>
                          </a:rPr>
                          <m:t>5</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6</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2</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3</m:t>
                        </m:r>
                      </m:sub>
                    </m:sSub>
                    <m:r>
                      <a:rPr lang="en-US" sz="3600" i="1">
                        <a:latin typeface="Cambria Math" panose="02040503050406030204" pitchFamily="18" charset="0"/>
                      </a:rPr>
                      <m:t>)</m:t>
                    </m:r>
                  </m:oMath>
                </a14:m>
                <a:endParaRPr lang="en-US" sz="3600"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=1∗</m:t>
                    </m:r>
                    <m:sSup>
                      <m:sSupPr>
                        <m:ctrlPr>
                          <a:rPr lang="en-US" sz="3600" b="0" i="1" smtClean="0">
                            <a:latin typeface="Cambria Math" panose="02040503050406030204" pitchFamily="18" charset="0"/>
                            <a:ea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𝑓</m:t>
                        </m:r>
                      </m:e>
                      <m:sup>
                        <m:r>
                          <a:rPr lang="en-US" sz="3600" b="0" i="1" smtClean="0">
                            <a:latin typeface="Cambria Math" panose="02040503050406030204" pitchFamily="18" charset="0"/>
                            <a:ea typeface="Cambria Math" panose="02040503050406030204" pitchFamily="18" charset="0"/>
                          </a:rPr>
                          <m:t>′</m:t>
                        </m:r>
                      </m:sup>
                    </m:sSup>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1∗0.0474+1∗0.0474+0</m:t>
                        </m:r>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sSup>
                      <m:sSupPr>
                        <m:ctrlPr>
                          <a:rPr lang="en-US" sz="3600" b="0" i="1" smtClean="0">
                            <a:latin typeface="Cambria Math" panose="02040503050406030204" pitchFamily="18" charset="0"/>
                            <a:ea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𝑓</m:t>
                        </m:r>
                      </m:e>
                      <m:sup>
                        <m:r>
                          <a:rPr lang="en-US" sz="3600" b="0" i="1" smtClean="0">
                            <a:latin typeface="Cambria Math" panose="02040503050406030204" pitchFamily="18" charset="0"/>
                            <a:ea typeface="Cambria Math" panose="02040503050406030204" pitchFamily="18" charset="0"/>
                          </a:rPr>
                          <m:t>′</m:t>
                        </m:r>
                      </m:sup>
                    </m:sSup>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0. 0948</m:t>
                        </m:r>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r>
                  <a:rPr lang="en-US" sz="3600" b="1" dirty="0">
                    <a:latin typeface="Cambria Math" panose="02040503050406030204" pitchFamily="18" charset="0"/>
                  </a:rPr>
                  <a:t>Ta </a:t>
                </a:r>
                <a:r>
                  <a:rPr lang="en-US" sz="3600" b="1" dirty="0" err="1">
                    <a:latin typeface="Cambria Math" panose="02040503050406030204" pitchFamily="18" charset="0"/>
                  </a:rPr>
                  <a:t>có</a:t>
                </a:r>
                <a:r>
                  <a:rPr lang="en-US" sz="3600" b="1" dirty="0">
                    <a:latin typeface="Cambria Math" panose="02040503050406030204" pitchFamily="18" charset="0"/>
                  </a:rPr>
                  <a:t>: </a:t>
                </a:r>
                <a14:m>
                  <m:oMath xmlns:m="http://schemas.openxmlformats.org/officeDocument/2006/math">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𝒇</m:t>
                        </m:r>
                      </m:e>
                      <m:sup>
                        <m:r>
                          <a:rPr lang="en-US" sz="3600" b="1" i="1" smtClean="0">
                            <a:latin typeface="Cambria Math" panose="02040503050406030204" pitchFamily="18" charset="0"/>
                          </a:rPr>
                          <m:t>′</m:t>
                        </m:r>
                      </m:sup>
                    </m:sSup>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f>
                      <m:fPr>
                        <m:ctrlPr>
                          <a:rPr lang="en-US" sz="3600" b="1" i="1" smtClean="0">
                            <a:latin typeface="Cambria Math" panose="02040503050406030204" pitchFamily="18" charset="0"/>
                          </a:rPr>
                        </m:ctrlPr>
                      </m:fPr>
                      <m:num>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𝒆</m:t>
                            </m:r>
                          </m:e>
                          <m:sup>
                            <m:r>
                              <a:rPr lang="en-US" sz="3600" b="1" i="1" smtClean="0">
                                <a:latin typeface="Cambria Math" panose="02040503050406030204" pitchFamily="18" charset="0"/>
                              </a:rPr>
                              <m:t>−</m:t>
                            </m:r>
                            <m:r>
                              <a:rPr lang="en-US" sz="3600" b="1" i="1" smtClean="0">
                                <a:latin typeface="Cambria Math" panose="02040503050406030204" pitchFamily="18" charset="0"/>
                              </a:rPr>
                              <m:t>𝒙</m:t>
                            </m:r>
                          </m:sup>
                        </m:sSup>
                      </m:num>
                      <m:den>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𝒆</m:t>
                                </m:r>
                              </m:e>
                              <m:sup>
                                <m:r>
                                  <a:rPr lang="en-US" sz="3600" b="1" i="1" smtClean="0">
                                    <a:latin typeface="Cambria Math" panose="02040503050406030204" pitchFamily="18" charset="0"/>
                                  </a:rPr>
                                  <m:t>−</m:t>
                                </m:r>
                                <m:r>
                                  <a:rPr lang="en-US" sz="3600" b="1" i="1" smtClean="0">
                                    <a:latin typeface="Cambria Math" panose="02040503050406030204" pitchFamily="18" charset="0"/>
                                  </a:rPr>
                                  <m:t>𝒙</m:t>
                                </m:r>
                              </m:sup>
                            </m:sSup>
                            <m:r>
                              <a:rPr lang="en-US" sz="3600" b="1" i="1" smtClean="0">
                                <a:latin typeface="Cambria Math" panose="02040503050406030204" pitchFamily="18" charset="0"/>
                              </a:rPr>
                              <m:t>)</m:t>
                            </m:r>
                          </m:e>
                          <m:sup>
                            <m:r>
                              <a:rPr lang="en-US" sz="3600" b="1" i="1" smtClean="0">
                                <a:latin typeface="Cambria Math" panose="02040503050406030204" pitchFamily="18" charset="0"/>
                              </a:rPr>
                              <m:t>𝟐</m:t>
                            </m:r>
                          </m:sup>
                        </m:sSup>
                      </m:den>
                    </m:f>
                    <m:r>
                      <a:rPr lang="en-US" sz="3600" b="1" i="1" smtClean="0">
                        <a:latin typeface="Cambria Math" panose="02040503050406030204" pitchFamily="18" charset="0"/>
                      </a:rPr>
                      <m:t>=</m:t>
                    </m:r>
                    <m:r>
                      <a:rPr lang="en-US" sz="3600" b="1" i="1" smtClean="0">
                        <a:latin typeface="Cambria Math" panose="02040503050406030204" pitchFamily="18" charset="0"/>
                      </a:rPr>
                      <m:t>𝒇</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r>
                      <a:rPr lang="en-US" sz="3600" b="1" i="1" smtClean="0">
                        <a:latin typeface="Cambria Math" panose="02040503050406030204" pitchFamily="18" charset="0"/>
                      </a:rPr>
                      <m:t>𝒇</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oMath>
                </a14:m>
                <a:endParaRPr lang="en-US" sz="3600" b="1"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𝑓</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0.0948</m:t>
                        </m:r>
                      </m:e>
                    </m:d>
                    <m:r>
                      <a:rPr lang="en-US" sz="3600" b="0" i="1" smtClean="0">
                        <a:latin typeface="Cambria Math" panose="02040503050406030204" pitchFamily="18" charset="0"/>
                        <a:ea typeface="Cambria Math" panose="02040503050406030204" pitchFamily="18" charset="0"/>
                      </a:rPr>
                      <m:t>∗</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1−</m:t>
                        </m:r>
                        <m:r>
                          <a:rPr lang="en-US" sz="3600" b="0" i="1" smtClean="0">
                            <a:latin typeface="Cambria Math" panose="02040503050406030204" pitchFamily="18" charset="0"/>
                            <a:ea typeface="Cambria Math" panose="02040503050406030204" pitchFamily="18" charset="0"/>
                          </a:rPr>
                          <m:t>𝑓</m:t>
                        </m:r>
                        <m:r>
                          <a:rPr lang="en-US" sz="3600" b="0" i="1" smtClean="0">
                            <a:latin typeface="Cambria Math" panose="02040503050406030204" pitchFamily="18" charset="0"/>
                            <a:ea typeface="Cambria Math" panose="02040503050406030204" pitchFamily="18" charset="0"/>
                          </a:rPr>
                          <m:t>(0.0948)</m:t>
                        </m:r>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0.524∗</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1−0.524</m:t>
                        </m:r>
                      </m:e>
                    </m:d>
                    <m:r>
                      <a:rPr lang="en-US" sz="3600" b="0" i="1" smtClean="0">
                        <a:latin typeface="Cambria Math" panose="02040503050406030204" pitchFamily="18" charset="0"/>
                      </a:rPr>
                      <m:t>=</m:t>
                    </m:r>
                    <m:r>
                      <a:rPr lang="en-US" sz="3600" b="0" i="1" smtClean="0">
                        <a:solidFill>
                          <a:srgbClr val="00B050"/>
                        </a:solidFill>
                        <a:latin typeface="Cambria Math" panose="02040503050406030204" pitchFamily="18" charset="0"/>
                      </a:rPr>
                      <m:t>0.249</m:t>
                    </m:r>
                  </m:oMath>
                </a14:m>
                <a:endParaRPr lang="en-US" sz="3600" dirty="0">
                  <a:latin typeface="Cambria Math" panose="02040503050406030204" pitchFamily="18" charset="0"/>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8383192"/>
              </a:xfrm>
              <a:prstGeom prst="rect">
                <a:avLst/>
              </a:prstGeom>
              <a:blipFill>
                <a:blip r:embed="rId3"/>
                <a:stretch>
                  <a:fillRect l="-2123" t="-756"/>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r>
                        <m:rPr>
                          <m:nor/>
                        </m:rPr>
                        <a:rPr lang="vi-VN" sz="3200" dirty="0"/>
                        <m:t> </m:t>
                      </m:r>
                      <m:f>
                        <m:fPr>
                          <m:ctrlPr>
                            <a:rPr lang="vi-VN" sz="3200" i="1" smtClean="0">
                              <a:solidFill>
                                <a:srgbClr val="7030A0"/>
                              </a:solidFill>
                              <a:latin typeface="Cambria Math" panose="02040503050406030204" pitchFamily="18" charset="0"/>
                            </a:rPr>
                          </m:ctrlPr>
                        </m:fPr>
                        <m:num>
                          <m:r>
                            <a:rPr lang="vi-VN" sz="3200" i="1">
                              <a:solidFill>
                                <a:srgbClr val="7030A0"/>
                              </a:solidFill>
                              <a:latin typeface="Cambria Math" panose="02040503050406030204" pitchFamily="18" charset="0"/>
                              <a:ea typeface="Cambria Math" panose="02040503050406030204" pitchFamily="18" charset="0"/>
                            </a:rPr>
                            <m:t>𝜕</m:t>
                          </m:r>
                          <m:r>
                            <a:rPr lang="vi-VN" sz="3200" i="1">
                              <a:solidFill>
                                <a:srgbClr val="7030A0"/>
                              </a:solidFill>
                              <a:latin typeface="Cambria Math" panose="02040503050406030204" pitchFamily="18" charset="0"/>
                              <a:ea typeface="Cambria Math" panose="02040503050406030204" pitchFamily="18" charset="0"/>
                            </a:rPr>
                            <m:t>ℒ</m:t>
                          </m:r>
                        </m:num>
                        <m:den>
                          <m:r>
                            <a:rPr lang="vi-VN" sz="3200" i="1">
                              <a:solidFill>
                                <a:srgbClr val="7030A0"/>
                              </a:solidFill>
                              <a:latin typeface="Cambria Math" panose="02040503050406030204" pitchFamily="18" charset="0"/>
                              <a:ea typeface="Cambria Math" panose="02040503050406030204" pitchFamily="18" charset="0"/>
                            </a:rPr>
                            <m:t>𝜕</m:t>
                          </m:r>
                          <m:sSub>
                            <m:sSubPr>
                              <m:ctrlPr>
                                <a:rPr lang="en-US" sz="3200" i="1">
                                  <a:solidFill>
                                    <a:srgbClr val="7030A0"/>
                                  </a:solidFill>
                                  <a:latin typeface="Cambria Math" panose="02040503050406030204" pitchFamily="18" charset="0"/>
                                </a:rPr>
                              </m:ctrlPr>
                            </m:sSubPr>
                            <m:e>
                              <m:r>
                                <a:rPr lang="en-US" sz="3200" i="1">
                                  <a:solidFill>
                                    <a:srgbClr val="7030A0"/>
                                  </a:solidFill>
                                  <a:latin typeface="Cambria Math" panose="02040503050406030204" pitchFamily="18" charset="0"/>
                                </a:rPr>
                                <m:t>𝑦</m:t>
                              </m:r>
                            </m:e>
                            <m:sub>
                              <m:r>
                                <a:rPr lang="en-US" sz="3200" i="1">
                                  <a:solidFill>
                                    <a:srgbClr val="7030A0"/>
                                  </a:solidFill>
                                  <a:latin typeface="Cambria Math" panose="02040503050406030204" pitchFamily="18" charset="0"/>
                                </a:rPr>
                                <m:t>𝑝𝑟𝑒𝑑</m:t>
                              </m:r>
                            </m:sub>
                          </m:sSub>
                        </m:den>
                      </m:f>
                      <m:r>
                        <a:rPr lang="en-US" sz="3200" i="1">
                          <a:latin typeface="Cambria Math" panose="02040503050406030204" pitchFamily="18" charset="0"/>
                          <a:ea typeface="Cambria Math" panose="02040503050406030204" pitchFamily="18" charset="0"/>
                        </a:rPr>
                        <m:t>∗</m:t>
                      </m:r>
                      <m:f>
                        <m:fPr>
                          <m:ctrlPr>
                            <a:rPr lang="vi-VN" sz="3200" i="1" smtClean="0">
                              <a:solidFill>
                                <a:srgbClr val="00B050"/>
                              </a:solidFill>
                              <a:latin typeface="Cambria Math" panose="02040503050406030204" pitchFamily="18" charset="0"/>
                            </a:rPr>
                          </m:ctrlPr>
                        </m:fPr>
                        <m:num>
                          <m:r>
                            <a:rPr lang="vi-VN" sz="3200" i="1">
                              <a:solidFill>
                                <a:srgbClr val="00B050"/>
                              </a:solidFill>
                              <a:latin typeface="Cambria Math" panose="02040503050406030204" pitchFamily="18" charset="0"/>
                              <a:ea typeface="Cambria Math" panose="02040503050406030204" pitchFamily="18" charset="0"/>
                            </a:rPr>
                            <m:t>𝜕</m:t>
                          </m:r>
                          <m:sSub>
                            <m:sSubPr>
                              <m:ctrlPr>
                                <a:rPr lang="en-US" sz="3200" i="1">
                                  <a:solidFill>
                                    <a:srgbClr val="00B050"/>
                                  </a:solidFill>
                                  <a:latin typeface="Cambria Math" panose="02040503050406030204" pitchFamily="18" charset="0"/>
                                </a:rPr>
                              </m:ctrlPr>
                            </m:sSubPr>
                            <m:e>
                              <m:r>
                                <a:rPr lang="en-US" sz="3200" i="1">
                                  <a:solidFill>
                                    <a:srgbClr val="00B050"/>
                                  </a:solidFill>
                                  <a:latin typeface="Cambria Math" panose="02040503050406030204" pitchFamily="18" charset="0"/>
                                </a:rPr>
                                <m:t>𝑦</m:t>
                              </m:r>
                            </m:e>
                            <m:sub>
                              <m:r>
                                <a:rPr lang="en-US" sz="3200" i="1">
                                  <a:solidFill>
                                    <a:srgbClr val="00B050"/>
                                  </a:solidFill>
                                  <a:latin typeface="Cambria Math" panose="02040503050406030204" pitchFamily="18" charset="0"/>
                                </a:rPr>
                                <m:t>𝑝𝑟𝑒𝑑</m:t>
                              </m:r>
                            </m:sub>
                          </m:sSub>
                        </m:num>
                        <m:den>
                          <m:r>
                            <a:rPr lang="vi-VN" sz="3200" i="1">
                              <a:solidFill>
                                <a:srgbClr val="00B050"/>
                              </a:solidFill>
                              <a:latin typeface="Cambria Math" panose="02040503050406030204" pitchFamily="18" charset="0"/>
                              <a:ea typeface="Cambria Math" panose="02040503050406030204" pitchFamily="18" charset="0"/>
                            </a:rPr>
                            <m:t>𝜕</m:t>
                          </m:r>
                          <m:sSub>
                            <m:sSubPr>
                              <m:ctrlPr>
                                <a:rPr lang="vi-VN" sz="3200" i="1">
                                  <a:solidFill>
                                    <a:srgbClr val="00B050"/>
                                  </a:solidFill>
                                  <a:latin typeface="Cambria Math" panose="02040503050406030204" pitchFamily="18" charset="0"/>
                                  <a:ea typeface="Cambria Math" panose="02040503050406030204" pitchFamily="18" charset="0"/>
                                </a:rPr>
                              </m:ctrlPr>
                            </m:sSubPr>
                            <m:e>
                              <m:r>
                                <a:rPr lang="en-US" sz="3200" i="1">
                                  <a:solidFill>
                                    <a:srgbClr val="00B050"/>
                                  </a:solidFill>
                                  <a:latin typeface="Cambria Math" panose="02040503050406030204" pitchFamily="18" charset="0"/>
                                  <a:ea typeface="Cambria Math" panose="02040503050406030204" pitchFamily="18" charset="0"/>
                                </a:rPr>
                                <m:t>h</m:t>
                              </m:r>
                            </m:e>
                            <m:sub>
                              <m:r>
                                <a:rPr lang="en-US" sz="3200" i="1">
                                  <a:solidFill>
                                    <a:srgbClr val="00B050"/>
                                  </a:solidFill>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h</m:t>
                              </m:r>
                            </m:e>
                            <m:sub>
                              <m:r>
                                <a:rPr lang="en-US" sz="3200" i="1">
                                  <a:latin typeface="Cambria Math" panose="02040503050406030204" pitchFamily="18" charset="0"/>
                                </a:rPr>
                                <m:t>1</m:t>
                              </m:r>
                            </m:sub>
                          </m:sSub>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oMath>
                  </m:oMathPara>
                </a14:m>
                <a:endParaRPr lang="en-VN" sz="3200" dirty="0"/>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4"/>
                <a:stretch>
                  <a:fillRect b="-5376"/>
                </a:stretch>
              </a:blipFill>
            </p:spPr>
            <p:txBody>
              <a:bodyPr/>
              <a:lstStyle/>
              <a:p>
                <a:r>
                  <a:rPr lang="en-VN">
                    <a:noFill/>
                  </a:rPr>
                  <a:t> </a:t>
                </a:r>
              </a:p>
            </p:txBody>
          </p:sp>
        </mc:Fallback>
      </mc:AlternateContent>
      <p:grpSp>
        <p:nvGrpSpPr>
          <p:cNvPr id="44" name="Group 43">
            <a:extLst>
              <a:ext uri="{FF2B5EF4-FFF2-40B4-BE49-F238E27FC236}">
                <a16:creationId xmlns:a16="http://schemas.microsoft.com/office/drawing/2014/main" id="{39BA348C-1D7C-EBDF-8231-00B5C6AEBC9E}"/>
              </a:ext>
            </a:extLst>
          </p:cNvPr>
          <p:cNvGrpSpPr/>
          <p:nvPr/>
        </p:nvGrpSpPr>
        <p:grpSpPr>
          <a:xfrm>
            <a:off x="10005096" y="3925766"/>
            <a:ext cx="8564949" cy="2931756"/>
            <a:chOff x="742134" y="4056649"/>
            <a:chExt cx="8564949" cy="2931756"/>
          </a:xfrm>
        </p:grpSpPr>
        <p:sp>
          <p:nvSpPr>
            <p:cNvPr id="6" name="TextBox 5">
              <a:extLst>
                <a:ext uri="{FF2B5EF4-FFF2-40B4-BE49-F238E27FC236}">
                  <a16:creationId xmlns:a16="http://schemas.microsoft.com/office/drawing/2014/main" id="{F73F561C-3861-3EEF-3C03-217C6A17F3EB}"/>
                </a:ext>
              </a:extLst>
            </p:cNvPr>
            <p:cNvSpPr txBox="1"/>
            <p:nvPr/>
          </p:nvSpPr>
          <p:spPr>
            <a:xfrm>
              <a:off x="1756700" y="4056649"/>
              <a:ext cx="1600200" cy="369332"/>
            </a:xfrm>
            <a:prstGeom prst="rect">
              <a:avLst/>
            </a:prstGeom>
            <a:noFill/>
          </p:spPr>
          <p:txBody>
            <a:bodyPr wrap="square" rtlCol="0">
              <a:spAutoFit/>
            </a:bodyPr>
            <a:lstStyle/>
            <a:p>
              <a:r>
                <a:rPr lang="en-VN" dirty="0"/>
                <a:t>Input Layer</a:t>
              </a:r>
            </a:p>
          </p:txBody>
        </p:sp>
        <p:sp>
          <p:nvSpPr>
            <p:cNvPr id="8" name="TextBox 7">
              <a:extLst>
                <a:ext uri="{FF2B5EF4-FFF2-40B4-BE49-F238E27FC236}">
                  <a16:creationId xmlns:a16="http://schemas.microsoft.com/office/drawing/2014/main" id="{6C993BC8-30ED-96CB-9548-F4F93F5C99D7}"/>
                </a:ext>
              </a:extLst>
            </p:cNvPr>
            <p:cNvSpPr txBox="1"/>
            <p:nvPr/>
          </p:nvSpPr>
          <p:spPr>
            <a:xfrm>
              <a:off x="4423700" y="4097867"/>
              <a:ext cx="1752600" cy="369332"/>
            </a:xfrm>
            <a:prstGeom prst="rect">
              <a:avLst/>
            </a:prstGeom>
            <a:noFill/>
          </p:spPr>
          <p:txBody>
            <a:bodyPr wrap="square" rtlCol="0">
              <a:spAutoFit/>
            </a:bodyPr>
            <a:lstStyle/>
            <a:p>
              <a:r>
                <a:rPr lang="en-VN" dirty="0"/>
                <a:t>Hidden Layer</a:t>
              </a:r>
            </a:p>
          </p:txBody>
        </p:sp>
        <p:sp>
          <p:nvSpPr>
            <p:cNvPr id="9" name="TextBox 8">
              <a:extLst>
                <a:ext uri="{FF2B5EF4-FFF2-40B4-BE49-F238E27FC236}">
                  <a16:creationId xmlns:a16="http://schemas.microsoft.com/office/drawing/2014/main" id="{253F393B-B708-F960-3A00-ED7D988587AE}"/>
                </a:ext>
              </a:extLst>
            </p:cNvPr>
            <p:cNvSpPr txBox="1"/>
            <p:nvPr/>
          </p:nvSpPr>
          <p:spPr>
            <a:xfrm>
              <a:off x="7547900" y="4097867"/>
              <a:ext cx="1752600" cy="369332"/>
            </a:xfrm>
            <a:prstGeom prst="rect">
              <a:avLst/>
            </a:prstGeom>
            <a:noFill/>
          </p:spPr>
          <p:txBody>
            <a:bodyPr wrap="square" rtlCol="0">
              <a:spAutoFit/>
            </a:bodyPr>
            <a:lstStyle/>
            <a:p>
              <a:r>
                <a:rPr lang="en-VN" dirty="0"/>
                <a:t>Output Layer</a:t>
              </a:r>
            </a:p>
          </p:txBody>
        </p:sp>
        <p:sp>
          <p:nvSpPr>
            <p:cNvPr id="12" name="Oval 11">
              <a:extLst>
                <a:ext uri="{FF2B5EF4-FFF2-40B4-BE49-F238E27FC236}">
                  <a16:creationId xmlns:a16="http://schemas.microsoft.com/office/drawing/2014/main" id="{2CAB44A5-CF22-F2B5-CB47-3DFE0F49D1F4}"/>
                </a:ext>
              </a:extLst>
            </p:cNvPr>
            <p:cNvSpPr>
              <a:spLocks noChangeAspect="1"/>
            </p:cNvSpPr>
            <p:nvPr/>
          </p:nvSpPr>
          <p:spPr>
            <a:xfrm>
              <a:off x="4753873" y="4811918"/>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h1</a:t>
              </a:r>
            </a:p>
          </p:txBody>
        </p:sp>
        <p:sp>
          <p:nvSpPr>
            <p:cNvPr id="13" name="Oval 12">
              <a:extLst>
                <a:ext uri="{FF2B5EF4-FFF2-40B4-BE49-F238E27FC236}">
                  <a16:creationId xmlns:a16="http://schemas.microsoft.com/office/drawing/2014/main" id="{DF6D5E18-3450-2267-4198-9CCF2F9FC54D}"/>
                </a:ext>
              </a:extLst>
            </p:cNvPr>
            <p:cNvSpPr>
              <a:spLocks noChangeAspect="1"/>
            </p:cNvSpPr>
            <p:nvPr/>
          </p:nvSpPr>
          <p:spPr>
            <a:xfrm>
              <a:off x="4753873" y="6304405"/>
              <a:ext cx="685287" cy="68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h2</a:t>
              </a:r>
            </a:p>
          </p:txBody>
        </p:sp>
        <p:sp>
          <p:nvSpPr>
            <p:cNvPr id="15" name="Oval 14">
              <a:extLst>
                <a:ext uri="{FF2B5EF4-FFF2-40B4-BE49-F238E27FC236}">
                  <a16:creationId xmlns:a16="http://schemas.microsoft.com/office/drawing/2014/main" id="{66216192-B701-C344-E610-471366EBA189}"/>
                </a:ext>
              </a:extLst>
            </p:cNvPr>
            <p:cNvSpPr>
              <a:spLocks noChangeAspect="1"/>
            </p:cNvSpPr>
            <p:nvPr/>
          </p:nvSpPr>
          <p:spPr>
            <a:xfrm>
              <a:off x="8233701" y="5558162"/>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o1</a:t>
              </a:r>
            </a:p>
          </p:txBody>
        </p:sp>
        <p:cxnSp>
          <p:nvCxnSpPr>
            <p:cNvPr id="17" name="Straight Connector 16">
              <a:extLst>
                <a:ext uri="{FF2B5EF4-FFF2-40B4-BE49-F238E27FC236}">
                  <a16:creationId xmlns:a16="http://schemas.microsoft.com/office/drawing/2014/main" id="{BD3A4D7D-9BD7-C81B-3087-C9FA9CADB323}"/>
                </a:ext>
              </a:extLst>
            </p:cNvPr>
            <p:cNvCxnSpPr>
              <a:endCxn id="12" idx="2"/>
            </p:cNvCxnSpPr>
            <p:nvPr/>
          </p:nvCxnSpPr>
          <p:spPr>
            <a:xfrm>
              <a:off x="1909100" y="5135918"/>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B3E80E-F6F5-5294-DE16-1F5306E27BB6}"/>
                </a:ext>
              </a:extLst>
            </p:cNvPr>
            <p:cNvCxnSpPr/>
            <p:nvPr/>
          </p:nvCxnSpPr>
          <p:spPr>
            <a:xfrm>
              <a:off x="1909100" y="6644172"/>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CFA494-DD36-0C1A-B8F9-C538F560B514}"/>
                </a:ext>
              </a:extLst>
            </p:cNvPr>
            <p:cNvCxnSpPr>
              <a:cxnSpLocks/>
              <a:endCxn id="15" idx="2"/>
            </p:cNvCxnSpPr>
            <p:nvPr/>
          </p:nvCxnSpPr>
          <p:spPr>
            <a:xfrm flipV="1">
              <a:off x="5439160" y="5882162"/>
              <a:ext cx="2794541" cy="779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CE44A0-0946-33CB-0280-E77AE5844F41}"/>
                </a:ext>
              </a:extLst>
            </p:cNvPr>
            <p:cNvCxnSpPr>
              <a:cxnSpLocks/>
              <a:endCxn id="15" idx="2"/>
            </p:cNvCxnSpPr>
            <p:nvPr/>
          </p:nvCxnSpPr>
          <p:spPr>
            <a:xfrm>
              <a:off x="5403092" y="5135918"/>
              <a:ext cx="2830609" cy="74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A41B16-E665-328D-E61B-3C80654C9324}"/>
                </a:ext>
              </a:extLst>
            </p:cNvPr>
            <p:cNvCxnSpPr>
              <a:cxnSpLocks/>
            </p:cNvCxnSpPr>
            <p:nvPr/>
          </p:nvCxnSpPr>
          <p:spPr>
            <a:xfrm flipV="1">
              <a:off x="1909100" y="5135918"/>
              <a:ext cx="2880841" cy="15082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D35CF9-A14A-A248-C9B9-B3228E487B58}"/>
                </a:ext>
              </a:extLst>
            </p:cNvPr>
            <p:cNvCxnSpPr>
              <a:cxnSpLocks/>
              <a:endCxn id="13" idx="2"/>
            </p:cNvCxnSpPr>
            <p:nvPr/>
          </p:nvCxnSpPr>
          <p:spPr>
            <a:xfrm>
              <a:off x="1909100" y="5135918"/>
              <a:ext cx="2844773" cy="15104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E95163-786B-211E-639C-C708D29F2A53}"/>
                </a:ext>
              </a:extLst>
            </p:cNvPr>
            <p:cNvSpPr txBox="1"/>
            <p:nvPr/>
          </p:nvSpPr>
          <p:spPr>
            <a:xfrm>
              <a:off x="1915353" y="4734244"/>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1</a:t>
              </a:r>
              <a:r>
                <a:rPr lang="en-VN" dirty="0">
                  <a:solidFill>
                    <a:srgbClr val="00B050"/>
                  </a:solidFill>
                </a:rPr>
                <a:t>=1</a:t>
              </a:r>
            </a:p>
          </p:txBody>
        </p:sp>
        <p:sp>
          <p:nvSpPr>
            <p:cNvPr id="34" name="TextBox 33">
              <a:extLst>
                <a:ext uri="{FF2B5EF4-FFF2-40B4-BE49-F238E27FC236}">
                  <a16:creationId xmlns:a16="http://schemas.microsoft.com/office/drawing/2014/main" id="{9A6AAC3A-9F1F-15DE-FD25-992A83F38988}"/>
                </a:ext>
              </a:extLst>
            </p:cNvPr>
            <p:cNvSpPr txBox="1"/>
            <p:nvPr/>
          </p:nvSpPr>
          <p:spPr>
            <a:xfrm>
              <a:off x="4768121" y="5845856"/>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2</a:t>
              </a:r>
              <a:r>
                <a:rPr lang="en-VN" dirty="0">
                  <a:solidFill>
                    <a:srgbClr val="00B050"/>
                  </a:solidFill>
                </a:rPr>
                <a:t>=0</a:t>
              </a:r>
            </a:p>
          </p:txBody>
        </p:sp>
        <p:sp>
          <p:nvSpPr>
            <p:cNvPr id="35" name="TextBox 34">
              <a:extLst>
                <a:ext uri="{FF2B5EF4-FFF2-40B4-BE49-F238E27FC236}">
                  <a16:creationId xmlns:a16="http://schemas.microsoft.com/office/drawing/2014/main" id="{633F5A7D-EEAF-04B8-CA02-3D4D076294F6}"/>
                </a:ext>
              </a:extLst>
            </p:cNvPr>
            <p:cNvSpPr txBox="1"/>
            <p:nvPr/>
          </p:nvSpPr>
          <p:spPr>
            <a:xfrm>
              <a:off x="8184348" y="5100731"/>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3</a:t>
              </a:r>
              <a:r>
                <a:rPr lang="en-VN" dirty="0">
                  <a:solidFill>
                    <a:srgbClr val="00B050"/>
                  </a:solidFill>
                </a:rPr>
                <a:t>=0</a:t>
              </a:r>
            </a:p>
          </p:txBody>
        </p:sp>
        <p:sp>
          <p:nvSpPr>
            <p:cNvPr id="36" name="TextBox 35">
              <a:extLst>
                <a:ext uri="{FF2B5EF4-FFF2-40B4-BE49-F238E27FC236}">
                  <a16:creationId xmlns:a16="http://schemas.microsoft.com/office/drawing/2014/main" id="{D6E45E8C-6434-8E7D-02F2-C5F0F81CDBA4}"/>
                </a:ext>
              </a:extLst>
            </p:cNvPr>
            <p:cNvSpPr txBox="1"/>
            <p:nvPr/>
          </p:nvSpPr>
          <p:spPr>
            <a:xfrm rot="20041410">
              <a:off x="3255202" y="527058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2</a:t>
              </a:r>
              <a:r>
                <a:rPr lang="en-VN" dirty="0">
                  <a:solidFill>
                    <a:srgbClr val="00B050"/>
                  </a:solidFill>
                </a:rPr>
                <a:t>=1</a:t>
              </a:r>
            </a:p>
          </p:txBody>
        </p:sp>
        <p:sp>
          <p:nvSpPr>
            <p:cNvPr id="37" name="TextBox 36">
              <a:extLst>
                <a:ext uri="{FF2B5EF4-FFF2-40B4-BE49-F238E27FC236}">
                  <a16:creationId xmlns:a16="http://schemas.microsoft.com/office/drawing/2014/main" id="{2AE1C989-0412-626B-D02A-31EAD5D2156F}"/>
                </a:ext>
              </a:extLst>
            </p:cNvPr>
            <p:cNvSpPr txBox="1"/>
            <p:nvPr/>
          </p:nvSpPr>
          <p:spPr>
            <a:xfrm rot="1653854">
              <a:off x="3679927" y="5867379"/>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3</a:t>
              </a:r>
              <a:r>
                <a:rPr lang="en-VN" dirty="0">
                  <a:solidFill>
                    <a:srgbClr val="00B050"/>
                  </a:solidFill>
                </a:rPr>
                <a:t>=1</a:t>
              </a:r>
            </a:p>
          </p:txBody>
        </p:sp>
        <p:sp>
          <p:nvSpPr>
            <p:cNvPr id="38" name="TextBox 37">
              <a:extLst>
                <a:ext uri="{FF2B5EF4-FFF2-40B4-BE49-F238E27FC236}">
                  <a16:creationId xmlns:a16="http://schemas.microsoft.com/office/drawing/2014/main" id="{6AA1267F-3745-FDFD-7E88-8F16DC47DE55}"/>
                </a:ext>
              </a:extLst>
            </p:cNvPr>
            <p:cNvSpPr txBox="1"/>
            <p:nvPr/>
          </p:nvSpPr>
          <p:spPr>
            <a:xfrm>
              <a:off x="2795775" y="6249602"/>
              <a:ext cx="772229"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4</a:t>
              </a:r>
              <a:r>
                <a:rPr lang="en-VN" dirty="0">
                  <a:solidFill>
                    <a:srgbClr val="00B050"/>
                  </a:solidFill>
                </a:rPr>
                <a:t>=1</a:t>
              </a:r>
            </a:p>
          </p:txBody>
        </p:sp>
        <p:sp>
          <p:nvSpPr>
            <p:cNvPr id="39" name="TextBox 38">
              <a:extLst>
                <a:ext uri="{FF2B5EF4-FFF2-40B4-BE49-F238E27FC236}">
                  <a16:creationId xmlns:a16="http://schemas.microsoft.com/office/drawing/2014/main" id="{40F00EEE-2771-9638-A2F7-E694B9ABD766}"/>
                </a:ext>
              </a:extLst>
            </p:cNvPr>
            <p:cNvSpPr txBox="1"/>
            <p:nvPr/>
          </p:nvSpPr>
          <p:spPr>
            <a:xfrm rot="870972">
              <a:off x="6169428" y="502185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5</a:t>
              </a:r>
              <a:r>
                <a:rPr lang="en-VN" dirty="0">
                  <a:solidFill>
                    <a:srgbClr val="00B050"/>
                  </a:solidFill>
                </a:rPr>
                <a:t>=1</a:t>
              </a:r>
            </a:p>
          </p:txBody>
        </p:sp>
        <p:sp>
          <p:nvSpPr>
            <p:cNvPr id="40" name="TextBox 39">
              <a:extLst>
                <a:ext uri="{FF2B5EF4-FFF2-40B4-BE49-F238E27FC236}">
                  <a16:creationId xmlns:a16="http://schemas.microsoft.com/office/drawing/2014/main" id="{E56E254C-A7DB-03F7-717A-0062BF0132C8}"/>
                </a:ext>
              </a:extLst>
            </p:cNvPr>
            <p:cNvSpPr txBox="1"/>
            <p:nvPr/>
          </p:nvSpPr>
          <p:spPr>
            <a:xfrm rot="20752533">
              <a:off x="6076186" y="5945648"/>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6</a:t>
              </a:r>
              <a:r>
                <a:rPr lang="en-VN" dirty="0">
                  <a:solidFill>
                    <a:srgbClr val="00B050"/>
                  </a:solidFill>
                </a:rPr>
                <a:t>=1</a:t>
              </a:r>
            </a:p>
          </p:txBody>
        </p:sp>
        <p:sp>
          <p:nvSpPr>
            <p:cNvPr id="41" name="TextBox 40">
              <a:extLst>
                <a:ext uri="{FF2B5EF4-FFF2-40B4-BE49-F238E27FC236}">
                  <a16:creationId xmlns:a16="http://schemas.microsoft.com/office/drawing/2014/main" id="{3349A3F9-72AB-2FDE-671B-23229C2CE384}"/>
                </a:ext>
              </a:extLst>
            </p:cNvPr>
            <p:cNvSpPr txBox="1"/>
            <p:nvPr/>
          </p:nvSpPr>
          <p:spPr>
            <a:xfrm>
              <a:off x="830820" y="4920031"/>
              <a:ext cx="1188396" cy="369322"/>
            </a:xfrm>
            <a:prstGeom prst="rect">
              <a:avLst/>
            </a:prstGeom>
            <a:noFill/>
          </p:spPr>
          <p:txBody>
            <a:bodyPr wrap="square" rtlCol="0">
              <a:spAutoFit/>
            </a:bodyPr>
            <a:lstStyle/>
            <a:p>
              <a:r>
                <a:rPr lang="en-VN" dirty="0"/>
                <a:t>weight</a:t>
              </a:r>
            </a:p>
          </p:txBody>
        </p:sp>
        <p:sp>
          <p:nvSpPr>
            <p:cNvPr id="42" name="TextBox 41">
              <a:extLst>
                <a:ext uri="{FF2B5EF4-FFF2-40B4-BE49-F238E27FC236}">
                  <a16:creationId xmlns:a16="http://schemas.microsoft.com/office/drawing/2014/main" id="{A4C4E52C-F4EC-108B-FA04-C7C0865F75EE}"/>
                </a:ext>
              </a:extLst>
            </p:cNvPr>
            <p:cNvSpPr txBox="1"/>
            <p:nvPr/>
          </p:nvSpPr>
          <p:spPr>
            <a:xfrm>
              <a:off x="742134" y="6412289"/>
              <a:ext cx="1188396" cy="369322"/>
            </a:xfrm>
            <a:prstGeom prst="rect">
              <a:avLst/>
            </a:prstGeom>
            <a:noFill/>
          </p:spPr>
          <p:txBody>
            <a:bodyPr wrap="square" rtlCol="0">
              <a:spAutoFit/>
            </a:bodyPr>
            <a:lstStyle/>
            <a:p>
              <a:r>
                <a:rPr lang="en-VN" dirty="0"/>
                <a:t>height</a:t>
              </a:r>
            </a:p>
          </p:txBody>
        </p:sp>
        <p:sp>
          <p:nvSpPr>
            <p:cNvPr id="43" name="TextBox 42">
              <a:extLst>
                <a:ext uri="{FF2B5EF4-FFF2-40B4-BE49-F238E27FC236}">
                  <a16:creationId xmlns:a16="http://schemas.microsoft.com/office/drawing/2014/main" id="{A67261F7-F3DC-2451-6ACC-ECBFDC66CF1C}"/>
                </a:ext>
              </a:extLst>
            </p:cNvPr>
            <p:cNvSpPr txBox="1"/>
            <p:nvPr/>
          </p:nvSpPr>
          <p:spPr>
            <a:xfrm>
              <a:off x="8118687" y="6271704"/>
              <a:ext cx="1188396" cy="369322"/>
            </a:xfrm>
            <a:prstGeom prst="rect">
              <a:avLst/>
            </a:prstGeom>
            <a:noFill/>
          </p:spPr>
          <p:txBody>
            <a:bodyPr wrap="square" rtlCol="0">
              <a:spAutoFit/>
            </a:bodyPr>
            <a:lstStyle/>
            <a:p>
              <a:r>
                <a:rPr lang="en-VN" dirty="0"/>
                <a:t>gender</a:t>
              </a:r>
            </a:p>
          </p:txBody>
        </p:sp>
        <p:sp>
          <p:nvSpPr>
            <p:cNvPr id="45" name="TextBox 44">
              <a:extLst>
                <a:ext uri="{FF2B5EF4-FFF2-40B4-BE49-F238E27FC236}">
                  <a16:creationId xmlns:a16="http://schemas.microsoft.com/office/drawing/2014/main" id="{8443D79B-1AC5-4065-4871-F3D9A16D8634}"/>
                </a:ext>
              </a:extLst>
            </p:cNvPr>
            <p:cNvSpPr txBox="1"/>
            <p:nvPr/>
          </p:nvSpPr>
          <p:spPr>
            <a:xfrm>
              <a:off x="4728500" y="4388580"/>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1</a:t>
              </a:r>
              <a:r>
                <a:rPr lang="en-VN" dirty="0">
                  <a:solidFill>
                    <a:srgbClr val="00B050"/>
                  </a:solidFill>
                </a:rPr>
                <a:t>=0</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3B606C-A00F-F773-A397-EE51D5BCBA86}"/>
                  </a:ext>
                </a:extLst>
              </p:cNvPr>
              <p:cNvSpPr txBox="1"/>
              <p:nvPr/>
            </p:nvSpPr>
            <p:spPr>
              <a:xfrm>
                <a:off x="12112276" y="9174517"/>
                <a:ext cx="6033606" cy="10340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0.0948</m:t>
                          </m:r>
                        </m:e>
                      </m:d>
                      <m:r>
                        <a:rPr lang="en-US" sz="3200" b="0" i="1" smtClean="0">
                          <a:latin typeface="Cambria Math" panose="02040503050406030204" pitchFamily="18" charset="0"/>
                        </a:rPr>
                        <m:t>= </m:t>
                      </m:r>
                      <m:f>
                        <m:fPr>
                          <m:ctrlPr>
                            <a:rPr lang="en-US" sz="3200" i="1" smtClean="0">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−(0.0948)</m:t>
                              </m:r>
                            </m:sup>
                          </m:sSup>
                        </m:den>
                      </m:f>
                    </m:oMath>
                  </m:oMathPara>
                </a14:m>
                <a:endParaRPr lang="en-VN" sz="3200" dirty="0"/>
              </a:p>
            </p:txBody>
          </p:sp>
        </mc:Choice>
        <mc:Fallback xmlns="">
          <p:sp>
            <p:nvSpPr>
              <p:cNvPr id="16" name="TextBox 15">
                <a:extLst>
                  <a:ext uri="{FF2B5EF4-FFF2-40B4-BE49-F238E27FC236}">
                    <a16:creationId xmlns:a16="http://schemas.microsoft.com/office/drawing/2014/main" id="{B43B606C-A00F-F773-A397-EE51D5BCBA86}"/>
                  </a:ext>
                </a:extLst>
              </p:cNvPr>
              <p:cNvSpPr txBox="1">
                <a:spLocks noRot="1" noChangeAspect="1" noMove="1" noResize="1" noEditPoints="1" noAdjustHandles="1" noChangeArrowheads="1" noChangeShapeType="1" noTextEdit="1"/>
              </p:cNvSpPr>
              <p:nvPr/>
            </p:nvSpPr>
            <p:spPr>
              <a:xfrm>
                <a:off x="12112276" y="9174517"/>
                <a:ext cx="6033606" cy="1034066"/>
              </a:xfrm>
              <a:prstGeom prst="rect">
                <a:avLst/>
              </a:prstGeom>
              <a:blipFill>
                <a:blip r:embed="rId5"/>
                <a:stretch>
                  <a:fillRect b="-5952"/>
                </a:stretch>
              </a:blipFill>
            </p:spPr>
            <p:txBody>
              <a:bodyPr/>
              <a:lstStyle/>
              <a:p>
                <a:r>
                  <a:rPr lang="en-VN">
                    <a:noFill/>
                  </a:rPr>
                  <a:t> </a:t>
                </a:r>
              </a:p>
            </p:txBody>
          </p:sp>
        </mc:Fallback>
      </mc:AlternateContent>
    </p:spTree>
    <p:extLst>
      <p:ext uri="{BB962C8B-B14F-4D97-AF65-F5344CB8AC3E}">
        <p14:creationId xmlns:p14="http://schemas.microsoft.com/office/powerpoint/2010/main" val="3311764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về</a:t>
            </a:r>
            <a:r>
              <a:rPr lang="en-US" sz="4400" spc="-5" dirty="0">
                <a:cs typeface="Source Sans Pro Light"/>
              </a:rPr>
              <a:t> </a:t>
            </a:r>
            <a:r>
              <a:rPr lang="en-US" sz="4400" spc="-5" dirty="0" err="1">
                <a:cs typeface="Source Sans Pro Light"/>
              </a:rPr>
              <a:t>tính</a:t>
            </a:r>
            <a:r>
              <a:rPr lang="en-US" sz="4400" spc="-5" dirty="0">
                <a:cs typeface="Source Sans Pro Light"/>
              </a:rPr>
              <a:t> </a:t>
            </a:r>
            <a:r>
              <a:rPr lang="en-US" sz="4400" spc="-5" dirty="0" err="1">
                <a:cs typeface="Source Sans Pro Light"/>
              </a:rPr>
              <a:t>đạo</a:t>
            </a:r>
            <a:r>
              <a:rPr lang="en-US" sz="4400" spc="-5" dirty="0">
                <a:cs typeface="Source Sans Pro Light"/>
              </a:rPr>
              <a:t> </a:t>
            </a:r>
            <a:r>
              <a:rPr lang="en-US" sz="4400" spc="-5" dirty="0" err="1">
                <a:cs typeface="Source Sans Pro Light"/>
              </a:rPr>
              <a:t>hàm</a:t>
            </a:r>
            <a:r>
              <a:rPr lang="en-US" sz="4400" spc="-5" dirty="0">
                <a:cs typeface="Source Sans Pro Light"/>
              </a:rPr>
              <a:t> </a:t>
            </a:r>
            <a:r>
              <a:rPr lang="en-US" sz="4400" spc="-5" dirty="0" err="1">
                <a:cs typeface="Source Sans Pro Light"/>
              </a:rPr>
              <a:t>riêng</a:t>
            </a:r>
            <a:r>
              <a:rPr lang="en-US" sz="4400" spc="-5" dirty="0">
                <a:cs typeface="Source Sans Pro Light"/>
              </a:rPr>
              <a:t> </a:t>
            </a:r>
            <a:r>
              <a:rPr lang="en-US" sz="4400" spc="-5" dirty="0" err="1">
                <a:cs typeface="Source Sans Pro Light"/>
              </a:rPr>
              <a:t>cho</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7666394"/>
              </a:xfrm>
              <a:prstGeom prst="rect">
                <a:avLst/>
              </a:prstGeom>
            </p:spPr>
            <p:txBody>
              <a:bodyPr vert="horz" wrap="square" lIns="0" tIns="12700" rIns="0" bIns="0" rtlCol="0">
                <a:spAutoFit/>
              </a:bodyPr>
              <a:lstStyle/>
              <a:p>
                <a:pPr marL="583565" marR="5080" indent="-571500">
                  <a:lnSpc>
                    <a:spcPct val="120000"/>
                  </a:lnSpc>
                  <a:buFont typeface="Wingdings" pitchFamily="2" charset="2"/>
                  <a:buChar char="§"/>
                </a:pPr>
                <a:r>
                  <a:rPr lang="en-US" sz="3600" dirty="0">
                    <a:latin typeface="Cambria Math" panose="02040503050406030204" pitchFamily="18" charset="0"/>
                  </a:rPr>
                  <a:t>Tính </a:t>
                </a:r>
                <a:r>
                  <a:rPr lang="en-US" sz="3600" dirty="0" err="1">
                    <a:latin typeface="Cambria Math" panose="02040503050406030204" pitchFamily="18" charset="0"/>
                  </a:rPr>
                  <a:t>toán</a:t>
                </a:r>
                <a:r>
                  <a:rPr lang="en-US" sz="3600" dirty="0">
                    <a:latin typeface="Cambria Math" panose="02040503050406030204" pitchFamily="18" charset="0"/>
                  </a:rPr>
                  <a:t> </a:t>
                </a:r>
                <a:r>
                  <a:rPr lang="en-US" sz="3600" dirty="0" err="1">
                    <a:latin typeface="Cambria Math" panose="02040503050406030204" pitchFamily="18" charset="0"/>
                  </a:rPr>
                  <a:t>giá</a:t>
                </a:r>
                <a:r>
                  <a:rPr lang="en-US" sz="3600" dirty="0">
                    <a:latin typeface="Cambria Math" panose="02040503050406030204" pitchFamily="18" charset="0"/>
                  </a:rPr>
                  <a:t> </a:t>
                </a:r>
                <a:r>
                  <a:rPr lang="en-US" sz="3600" dirty="0" err="1">
                    <a:latin typeface="Cambria Math" panose="02040503050406030204" pitchFamily="18" charset="0"/>
                  </a:rPr>
                  <a:t>trị</a:t>
                </a:r>
                <a:r>
                  <a:rPr lang="en-US" sz="3600" dirty="0">
                    <a:latin typeface="Cambria Math" panose="02040503050406030204" pitchFamily="18" charset="0"/>
                  </a:rPr>
                  <a:t> </a:t>
                </a:r>
                <a:r>
                  <a:rPr lang="en-US" sz="3600" dirty="0" err="1">
                    <a:latin typeface="Cambria Math" panose="02040503050406030204" pitchFamily="18" charset="0"/>
                  </a:rPr>
                  <a:t>cho</a:t>
                </a:r>
                <a:r>
                  <a:rPr lang="en-US" sz="3600" dirty="0">
                    <a:latin typeface="Cambria Math" panose="02040503050406030204" pitchFamily="18" charset="0"/>
                  </a:rPr>
                  <a:t> </a:t>
                </a:r>
                <a:r>
                  <a:rPr lang="en-US" sz="3600" dirty="0" err="1">
                    <a:latin typeface="Cambria Math" panose="02040503050406030204" pitchFamily="18" charset="0"/>
                  </a:rPr>
                  <a:t>hàm</a:t>
                </a:r>
                <a:r>
                  <a:rPr lang="en-US" sz="3600" dirty="0">
                    <a:latin typeface="Cambria Math" panose="02040503050406030204" pitchFamily="18" charset="0"/>
                  </a:rPr>
                  <a:t> </a:t>
                </a:r>
                <a:r>
                  <a:rPr lang="en-US" sz="3600" dirty="0" err="1">
                    <a:latin typeface="Cambria Math" panose="02040503050406030204" pitchFamily="18" charset="0"/>
                  </a:rPr>
                  <a:t>mất</a:t>
                </a:r>
                <a:r>
                  <a:rPr lang="en-US" sz="3600" dirty="0">
                    <a:latin typeface="Cambria Math" panose="02040503050406030204" pitchFamily="18" charset="0"/>
                  </a:rPr>
                  <a:t> </a:t>
                </a:r>
                <a:r>
                  <a:rPr lang="en-US" sz="3600" dirty="0" err="1">
                    <a:latin typeface="Cambria Math" panose="02040503050406030204" pitchFamily="18" charset="0"/>
                  </a:rPr>
                  <a:t>mát</a:t>
                </a:r>
                <a:r>
                  <a:rPr lang="en-US" sz="3600" dirty="0">
                    <a:latin typeface="Cambria Math" panose="02040503050406030204" pitchFamily="18" charset="0"/>
                  </a:rPr>
                  <a:t>:</a:t>
                </a: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FF0000"/>
                            </a:solidFill>
                            <a:latin typeface="Cambria Math" panose="02040503050406030204" pitchFamily="18" charset="0"/>
                          </a:rPr>
                        </m:ctrlPr>
                      </m:fPr>
                      <m:num>
                        <m:r>
                          <a:rPr lang="vi-VN" sz="3600" i="1">
                            <a:solidFill>
                              <a:srgbClr val="FF0000"/>
                            </a:solidFill>
                            <a:latin typeface="Cambria Math" panose="02040503050406030204" pitchFamily="18" charset="0"/>
                            <a:ea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h</m:t>
                            </m:r>
                          </m:e>
                          <m:sub>
                            <m:r>
                              <a:rPr lang="en-US" sz="3600" i="1">
                                <a:solidFill>
                                  <a:srgbClr val="FF0000"/>
                                </a:solidFill>
                                <a:latin typeface="Cambria Math" panose="02040503050406030204" pitchFamily="18" charset="0"/>
                              </a:rPr>
                              <m:t>1</m:t>
                            </m:r>
                          </m:sub>
                        </m:sSub>
                      </m:num>
                      <m:den>
                        <m:r>
                          <a:rPr lang="vi-VN" sz="3600" i="1">
                            <a:solidFill>
                              <a:srgbClr val="FF0000"/>
                            </a:solidFill>
                            <a:latin typeface="Cambria Math" panose="02040503050406030204" pitchFamily="18" charset="0"/>
                            <a:ea typeface="Cambria Math" panose="02040503050406030204" pitchFamily="18" charset="0"/>
                          </a:rPr>
                          <m:t>𝜕</m:t>
                        </m:r>
                        <m:sSub>
                          <m:sSubPr>
                            <m:ctrlPr>
                              <a:rPr lang="vi-VN" sz="3600" i="1">
                                <a:solidFill>
                                  <a:srgbClr val="FF0000"/>
                                </a:solidFill>
                                <a:latin typeface="Cambria Math" panose="02040503050406030204" pitchFamily="18" charset="0"/>
                                <a:ea typeface="Cambria Math" panose="02040503050406030204" pitchFamily="18" charset="0"/>
                              </a:rPr>
                            </m:ctrlPr>
                          </m:sSubPr>
                          <m:e>
                            <m:r>
                              <a:rPr lang="en-US" sz="3600" i="1">
                                <a:solidFill>
                                  <a:srgbClr val="FF0000"/>
                                </a:solidFill>
                                <a:latin typeface="Cambria Math" panose="02040503050406030204" pitchFamily="18" charset="0"/>
                                <a:ea typeface="Cambria Math" panose="02040503050406030204" pitchFamily="18" charset="0"/>
                              </a:rPr>
                              <m:t>𝑤</m:t>
                            </m:r>
                          </m:e>
                          <m:sub>
                            <m:r>
                              <a:rPr lang="en-US" sz="3600" i="1">
                                <a:solidFill>
                                  <a:srgbClr val="FF000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i="1">
                        <a:latin typeface="Cambria Math" panose="02040503050406030204" pitchFamily="18" charset="0"/>
                      </a:rPr>
                      <m:t>∗</m:t>
                    </m:r>
                    <m:r>
                      <a:rPr lang="en-US" sz="3600" i="1">
                        <a:latin typeface="Cambria Math" panose="02040503050406030204" pitchFamily="18" charset="0"/>
                      </a:rPr>
                      <m:t>𝑓</m:t>
                    </m:r>
                    <m:r>
                      <a:rPr lang="en-US" sz="3600" i="1">
                        <a:latin typeface="Cambria Math" panose="02040503050406030204" pitchFamily="18" charset="0"/>
                      </a:rPr>
                      <m:t>′</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2</m:t>
                            </m:r>
                          </m:sub>
                        </m:sSub>
                        <m:sSub>
                          <m:sSubPr>
                            <m:ctrlPr>
                              <a:rPr lang="en-US" sz="3600" i="1">
                                <a:latin typeface="Cambria Math" panose="02040503050406030204" pitchFamily="18" charset="0"/>
                              </a:rPr>
                            </m:ctrlPr>
                          </m:sSubPr>
                          <m:e>
                            <m:r>
                              <a:rPr lang="en-US" sz="3600" b="0" i="1" smtClean="0">
                                <a:latin typeface="Cambria Math" panose="02040503050406030204" pitchFamily="18" charset="0"/>
                              </a:rPr>
                              <m:t>𝑥</m:t>
                            </m:r>
                          </m:e>
                          <m:sub>
                            <m:r>
                              <a:rPr lang="en-US" sz="3600" i="1">
                                <a:latin typeface="Cambria Math" panose="02040503050406030204" pitchFamily="18" charset="0"/>
                              </a:rPr>
                              <m:t>2</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1</m:t>
                            </m:r>
                          </m:sub>
                        </m:sSub>
                      </m:e>
                    </m:d>
                  </m:oMath>
                </a14:m>
                <a:endParaRPr lang="en-US" sz="3600"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a:solidFill>
                              <a:srgbClr val="FF0000"/>
                            </a:solidFill>
                            <a:latin typeface="Cambria Math" panose="02040503050406030204" pitchFamily="18" charset="0"/>
                          </a:rPr>
                        </m:ctrlPr>
                      </m:fPr>
                      <m:num>
                        <m:r>
                          <a:rPr lang="vi-VN" sz="3600" i="1">
                            <a:solidFill>
                              <a:srgbClr val="FF0000"/>
                            </a:solidFill>
                            <a:latin typeface="Cambria Math" panose="02040503050406030204" pitchFamily="18" charset="0"/>
                            <a:ea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h</m:t>
                            </m:r>
                          </m:e>
                          <m:sub>
                            <m:r>
                              <a:rPr lang="en-US" sz="3600" i="1">
                                <a:solidFill>
                                  <a:srgbClr val="FF0000"/>
                                </a:solidFill>
                                <a:latin typeface="Cambria Math" panose="02040503050406030204" pitchFamily="18" charset="0"/>
                              </a:rPr>
                              <m:t>1</m:t>
                            </m:r>
                          </m:sub>
                        </m:sSub>
                      </m:num>
                      <m:den>
                        <m:r>
                          <a:rPr lang="vi-VN" sz="3600" i="1">
                            <a:solidFill>
                              <a:srgbClr val="FF0000"/>
                            </a:solidFill>
                            <a:latin typeface="Cambria Math" panose="02040503050406030204" pitchFamily="18" charset="0"/>
                            <a:ea typeface="Cambria Math" panose="02040503050406030204" pitchFamily="18" charset="0"/>
                          </a:rPr>
                          <m:t>𝜕</m:t>
                        </m:r>
                        <m:sSub>
                          <m:sSubPr>
                            <m:ctrlPr>
                              <a:rPr lang="vi-VN" sz="3600" i="1">
                                <a:solidFill>
                                  <a:srgbClr val="FF0000"/>
                                </a:solidFill>
                                <a:latin typeface="Cambria Math" panose="02040503050406030204" pitchFamily="18" charset="0"/>
                                <a:ea typeface="Cambria Math" panose="02040503050406030204" pitchFamily="18" charset="0"/>
                              </a:rPr>
                            </m:ctrlPr>
                          </m:sSubPr>
                          <m:e>
                            <m:r>
                              <a:rPr lang="en-US" sz="3600" i="1">
                                <a:solidFill>
                                  <a:srgbClr val="FF0000"/>
                                </a:solidFill>
                                <a:latin typeface="Cambria Math" panose="02040503050406030204" pitchFamily="18" charset="0"/>
                                <a:ea typeface="Cambria Math" panose="02040503050406030204" pitchFamily="18" charset="0"/>
                              </a:rPr>
                              <m:t>𝑤</m:t>
                            </m:r>
                          </m:e>
                          <m:sub>
                            <m:r>
                              <a:rPr lang="en-US" sz="3600" i="1">
                                <a:solidFill>
                                  <a:srgbClr val="FF0000"/>
                                </a:solidFill>
                                <a:latin typeface="Cambria Math" panose="02040503050406030204" pitchFamily="18" charset="0"/>
                                <a:ea typeface="Cambria Math" panose="02040503050406030204" pitchFamily="18" charset="0"/>
                              </a:rPr>
                              <m:t>1</m:t>
                            </m:r>
                          </m:sub>
                        </m:sSub>
                      </m:den>
                    </m:f>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−2∗</m:t>
                    </m:r>
                    <m:sSup>
                      <m:sSupPr>
                        <m:ctrlPr>
                          <a:rPr lang="en-US" sz="3600" b="0" i="1" smtClean="0">
                            <a:latin typeface="Cambria Math" panose="02040503050406030204" pitchFamily="18" charset="0"/>
                            <a:ea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𝑓</m:t>
                        </m:r>
                      </m:e>
                      <m:sup>
                        <m:r>
                          <a:rPr lang="en-US" sz="3600" b="0" i="1" smtClean="0">
                            <a:latin typeface="Cambria Math" panose="02040503050406030204" pitchFamily="18" charset="0"/>
                            <a:ea typeface="Cambria Math" panose="02040503050406030204" pitchFamily="18" charset="0"/>
                          </a:rPr>
                          <m:t>′</m:t>
                        </m:r>
                      </m:sup>
                    </m:sSup>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1∗−2+1∗</m:t>
                        </m:r>
                        <m:r>
                          <a:rPr lang="en-US" sz="3600" b="0" i="1" smtClean="0">
                            <a:latin typeface="Cambria Math" panose="02040503050406030204" pitchFamily="18" charset="0"/>
                          </a:rPr>
                          <m:t>−1+0</m:t>
                        </m:r>
                      </m:e>
                    </m:d>
                    <m:r>
                      <a:rPr lang="en-US" sz="3600" b="0" i="1" smtClean="0">
                        <a:latin typeface="Cambria Math" panose="02040503050406030204" pitchFamily="18" charset="0"/>
                        <a:ea typeface="Cambria Math" panose="02040503050406030204" pitchFamily="18" charset="0"/>
                      </a:rPr>
                      <m:t>=−2∗</m:t>
                    </m:r>
                    <m:sSup>
                      <m:sSupPr>
                        <m:ctrlPr>
                          <a:rPr lang="en-US" sz="3600" b="0" i="1" smtClean="0">
                            <a:latin typeface="Cambria Math" panose="02040503050406030204" pitchFamily="18" charset="0"/>
                            <a:ea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𝑓</m:t>
                        </m:r>
                      </m:e>
                      <m:sup>
                        <m:r>
                          <a:rPr lang="en-US" sz="3600" b="0" i="1" smtClean="0">
                            <a:latin typeface="Cambria Math" panose="02040503050406030204" pitchFamily="18" charset="0"/>
                            <a:ea typeface="Cambria Math" panose="02040503050406030204" pitchFamily="18" charset="0"/>
                          </a:rPr>
                          <m:t>′</m:t>
                        </m:r>
                      </m:sup>
                    </m:sSup>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3</m:t>
                        </m:r>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r>
                  <a:rPr lang="en-US" sz="3600" b="1" dirty="0">
                    <a:latin typeface="Cambria Math" panose="02040503050406030204" pitchFamily="18" charset="0"/>
                  </a:rPr>
                  <a:t>Ta </a:t>
                </a:r>
                <a:r>
                  <a:rPr lang="en-US" sz="3600" b="1" dirty="0" err="1">
                    <a:latin typeface="Cambria Math" panose="02040503050406030204" pitchFamily="18" charset="0"/>
                  </a:rPr>
                  <a:t>có</a:t>
                </a:r>
                <a:r>
                  <a:rPr lang="en-US" sz="3600" b="1" dirty="0">
                    <a:latin typeface="Cambria Math" panose="02040503050406030204" pitchFamily="18" charset="0"/>
                  </a:rPr>
                  <a:t>: </a:t>
                </a:r>
                <a14:m>
                  <m:oMath xmlns:m="http://schemas.openxmlformats.org/officeDocument/2006/math">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𝒇</m:t>
                        </m:r>
                      </m:e>
                      <m:sup>
                        <m:r>
                          <a:rPr lang="en-US" sz="3600" b="1" i="1" smtClean="0">
                            <a:latin typeface="Cambria Math" panose="02040503050406030204" pitchFamily="18" charset="0"/>
                          </a:rPr>
                          <m:t>′</m:t>
                        </m:r>
                      </m:sup>
                    </m:sSup>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f>
                      <m:fPr>
                        <m:ctrlPr>
                          <a:rPr lang="en-US" sz="3600" b="1" i="1" smtClean="0">
                            <a:latin typeface="Cambria Math" panose="02040503050406030204" pitchFamily="18" charset="0"/>
                          </a:rPr>
                        </m:ctrlPr>
                      </m:fPr>
                      <m:num>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𝒆</m:t>
                            </m:r>
                          </m:e>
                          <m:sup>
                            <m:r>
                              <a:rPr lang="en-US" sz="3600" b="1" i="1" smtClean="0">
                                <a:latin typeface="Cambria Math" panose="02040503050406030204" pitchFamily="18" charset="0"/>
                              </a:rPr>
                              <m:t>−</m:t>
                            </m:r>
                            <m:r>
                              <a:rPr lang="en-US" sz="3600" b="1" i="1" smtClean="0">
                                <a:latin typeface="Cambria Math" panose="02040503050406030204" pitchFamily="18" charset="0"/>
                              </a:rPr>
                              <m:t>𝒙</m:t>
                            </m:r>
                          </m:sup>
                        </m:sSup>
                      </m:num>
                      <m:den>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𝒆</m:t>
                                </m:r>
                              </m:e>
                              <m:sup>
                                <m:r>
                                  <a:rPr lang="en-US" sz="3600" b="1" i="1" smtClean="0">
                                    <a:latin typeface="Cambria Math" panose="02040503050406030204" pitchFamily="18" charset="0"/>
                                  </a:rPr>
                                  <m:t>−</m:t>
                                </m:r>
                                <m:r>
                                  <a:rPr lang="en-US" sz="3600" b="1" i="1" smtClean="0">
                                    <a:latin typeface="Cambria Math" panose="02040503050406030204" pitchFamily="18" charset="0"/>
                                  </a:rPr>
                                  <m:t>𝒙</m:t>
                                </m:r>
                              </m:sup>
                            </m:sSup>
                            <m:r>
                              <a:rPr lang="en-US" sz="3600" b="1" i="1" smtClean="0">
                                <a:latin typeface="Cambria Math" panose="02040503050406030204" pitchFamily="18" charset="0"/>
                              </a:rPr>
                              <m:t>)</m:t>
                            </m:r>
                          </m:e>
                          <m:sup>
                            <m:r>
                              <a:rPr lang="en-US" sz="3600" b="1" i="1" smtClean="0">
                                <a:latin typeface="Cambria Math" panose="02040503050406030204" pitchFamily="18" charset="0"/>
                              </a:rPr>
                              <m:t>𝟐</m:t>
                            </m:r>
                          </m:sup>
                        </m:sSup>
                      </m:den>
                    </m:f>
                    <m:r>
                      <a:rPr lang="en-US" sz="3600" b="1" i="1" smtClean="0">
                        <a:latin typeface="Cambria Math" panose="02040503050406030204" pitchFamily="18" charset="0"/>
                      </a:rPr>
                      <m:t>=</m:t>
                    </m:r>
                    <m:r>
                      <a:rPr lang="en-US" sz="3600" b="1" i="1" smtClean="0">
                        <a:latin typeface="Cambria Math" panose="02040503050406030204" pitchFamily="18" charset="0"/>
                      </a:rPr>
                      <m:t>𝒇</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r>
                      <a:rPr lang="en-US" sz="3600" b="1" i="1" smtClean="0">
                        <a:latin typeface="Cambria Math" panose="02040503050406030204" pitchFamily="18" charset="0"/>
                      </a:rPr>
                      <m:t>𝒇</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oMath>
                </a14:m>
                <a:endParaRPr lang="en-US" sz="3600" b="1"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FF0000"/>
                            </a:solidFill>
                            <a:latin typeface="Cambria Math" panose="02040503050406030204" pitchFamily="18" charset="0"/>
                          </a:rPr>
                        </m:ctrlPr>
                      </m:fPr>
                      <m:num>
                        <m:r>
                          <a:rPr lang="vi-VN" sz="3600" i="1">
                            <a:solidFill>
                              <a:srgbClr val="FF0000"/>
                            </a:solidFill>
                            <a:latin typeface="Cambria Math" panose="02040503050406030204" pitchFamily="18" charset="0"/>
                            <a:ea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h</m:t>
                            </m:r>
                          </m:e>
                          <m:sub>
                            <m:r>
                              <a:rPr lang="en-US" sz="3600" i="1">
                                <a:solidFill>
                                  <a:srgbClr val="FF0000"/>
                                </a:solidFill>
                                <a:latin typeface="Cambria Math" panose="02040503050406030204" pitchFamily="18" charset="0"/>
                              </a:rPr>
                              <m:t>1</m:t>
                            </m:r>
                          </m:sub>
                        </m:sSub>
                      </m:num>
                      <m:den>
                        <m:r>
                          <a:rPr lang="vi-VN" sz="3600" i="1">
                            <a:solidFill>
                              <a:srgbClr val="FF0000"/>
                            </a:solidFill>
                            <a:latin typeface="Cambria Math" panose="02040503050406030204" pitchFamily="18" charset="0"/>
                            <a:ea typeface="Cambria Math" panose="02040503050406030204" pitchFamily="18" charset="0"/>
                          </a:rPr>
                          <m:t>𝜕</m:t>
                        </m:r>
                        <m:sSub>
                          <m:sSubPr>
                            <m:ctrlPr>
                              <a:rPr lang="vi-VN" sz="3600" i="1">
                                <a:solidFill>
                                  <a:srgbClr val="FF0000"/>
                                </a:solidFill>
                                <a:latin typeface="Cambria Math" panose="02040503050406030204" pitchFamily="18" charset="0"/>
                                <a:ea typeface="Cambria Math" panose="02040503050406030204" pitchFamily="18" charset="0"/>
                              </a:rPr>
                            </m:ctrlPr>
                          </m:sSubPr>
                          <m:e>
                            <m:r>
                              <a:rPr lang="en-US" sz="3600" i="1">
                                <a:solidFill>
                                  <a:srgbClr val="FF0000"/>
                                </a:solidFill>
                                <a:latin typeface="Cambria Math" panose="02040503050406030204" pitchFamily="18" charset="0"/>
                                <a:ea typeface="Cambria Math" panose="02040503050406030204" pitchFamily="18" charset="0"/>
                              </a:rPr>
                              <m:t>𝑤</m:t>
                            </m:r>
                          </m:e>
                          <m:sub>
                            <m:r>
                              <a:rPr lang="en-US" sz="3600" i="1">
                                <a:solidFill>
                                  <a:srgbClr val="FF0000"/>
                                </a:solidFill>
                                <a:latin typeface="Cambria Math" panose="02040503050406030204" pitchFamily="18" charset="0"/>
                                <a:ea typeface="Cambria Math" panose="02040503050406030204" pitchFamily="18" charset="0"/>
                              </a:rPr>
                              <m:t>1</m:t>
                            </m:r>
                          </m:sub>
                        </m:sSub>
                      </m:den>
                    </m:f>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−2∗</m:t>
                    </m:r>
                    <m:r>
                      <a:rPr lang="en-US" sz="3600" b="0" i="1" smtClean="0">
                        <a:latin typeface="Cambria Math" panose="02040503050406030204" pitchFamily="18" charset="0"/>
                        <a:ea typeface="Cambria Math" panose="02040503050406030204" pitchFamily="18" charset="0"/>
                      </a:rPr>
                      <m:t>𝑓</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3</m:t>
                        </m:r>
                      </m:e>
                    </m:d>
                    <m:r>
                      <a:rPr lang="en-US" sz="3600" b="0" i="1" smtClean="0">
                        <a:latin typeface="Cambria Math" panose="02040503050406030204" pitchFamily="18" charset="0"/>
                        <a:ea typeface="Cambria Math" panose="02040503050406030204" pitchFamily="18" charset="0"/>
                      </a:rPr>
                      <m:t>∗</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1−</m:t>
                        </m:r>
                        <m:r>
                          <a:rPr lang="en-US" sz="3600" b="0" i="1" smtClean="0">
                            <a:latin typeface="Cambria Math" panose="02040503050406030204" pitchFamily="18" charset="0"/>
                            <a:ea typeface="Cambria Math" panose="02040503050406030204" pitchFamily="18" charset="0"/>
                          </a:rPr>
                          <m:t>𝑓</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3</m:t>
                            </m:r>
                          </m:e>
                        </m:d>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FF0000"/>
                            </a:solidFill>
                            <a:latin typeface="Cambria Math" panose="02040503050406030204" pitchFamily="18" charset="0"/>
                          </a:rPr>
                        </m:ctrlPr>
                      </m:fPr>
                      <m:num>
                        <m:r>
                          <a:rPr lang="vi-VN" sz="3600" i="1">
                            <a:solidFill>
                              <a:srgbClr val="FF0000"/>
                            </a:solidFill>
                            <a:latin typeface="Cambria Math" panose="02040503050406030204" pitchFamily="18" charset="0"/>
                            <a:ea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h</m:t>
                            </m:r>
                          </m:e>
                          <m:sub>
                            <m:r>
                              <a:rPr lang="en-US" sz="3600" i="1">
                                <a:solidFill>
                                  <a:srgbClr val="FF0000"/>
                                </a:solidFill>
                                <a:latin typeface="Cambria Math" panose="02040503050406030204" pitchFamily="18" charset="0"/>
                              </a:rPr>
                              <m:t>1</m:t>
                            </m:r>
                          </m:sub>
                        </m:sSub>
                      </m:num>
                      <m:den>
                        <m:r>
                          <a:rPr lang="vi-VN" sz="3600" i="1">
                            <a:solidFill>
                              <a:srgbClr val="FF0000"/>
                            </a:solidFill>
                            <a:latin typeface="Cambria Math" panose="02040503050406030204" pitchFamily="18" charset="0"/>
                            <a:ea typeface="Cambria Math" panose="02040503050406030204" pitchFamily="18" charset="0"/>
                          </a:rPr>
                          <m:t>𝜕</m:t>
                        </m:r>
                        <m:sSub>
                          <m:sSubPr>
                            <m:ctrlPr>
                              <a:rPr lang="vi-VN" sz="3600" i="1">
                                <a:solidFill>
                                  <a:srgbClr val="FF0000"/>
                                </a:solidFill>
                                <a:latin typeface="Cambria Math" panose="02040503050406030204" pitchFamily="18" charset="0"/>
                                <a:ea typeface="Cambria Math" panose="02040503050406030204" pitchFamily="18" charset="0"/>
                              </a:rPr>
                            </m:ctrlPr>
                          </m:sSubPr>
                          <m:e>
                            <m:r>
                              <a:rPr lang="en-US" sz="3600" i="1">
                                <a:solidFill>
                                  <a:srgbClr val="FF0000"/>
                                </a:solidFill>
                                <a:latin typeface="Cambria Math" panose="02040503050406030204" pitchFamily="18" charset="0"/>
                                <a:ea typeface="Cambria Math" panose="02040503050406030204" pitchFamily="18" charset="0"/>
                              </a:rPr>
                              <m:t>𝑤</m:t>
                            </m:r>
                          </m:e>
                          <m:sub>
                            <m:r>
                              <a:rPr lang="en-US" sz="3600" i="1">
                                <a:solidFill>
                                  <a:srgbClr val="FF0000"/>
                                </a:solidFill>
                                <a:latin typeface="Cambria Math" panose="02040503050406030204" pitchFamily="18" charset="0"/>
                                <a:ea typeface="Cambria Math" panose="02040503050406030204" pitchFamily="18" charset="0"/>
                              </a:rPr>
                              <m:t>1</m:t>
                            </m:r>
                          </m:sub>
                        </m:sSub>
                      </m:den>
                    </m:f>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−2∗</m:t>
                    </m:r>
                  </m:oMath>
                </a14:m>
                <a:r>
                  <a:rPr lang="en-US" sz="3600" b="0" dirty="0">
                    <a:latin typeface="Cambria Math" panose="02040503050406030204" pitchFamily="18" charset="0"/>
                    <a:ea typeface="Cambria Math" panose="02040503050406030204" pitchFamily="18" charset="0"/>
                  </a:rPr>
                  <a:t>0.9526*0.0474 = </a:t>
                </a:r>
                <a:r>
                  <a:rPr lang="en-US" sz="3600" b="0" dirty="0">
                    <a:solidFill>
                      <a:srgbClr val="FF0000"/>
                    </a:solidFill>
                    <a:latin typeface="Cambria Math" panose="02040503050406030204" pitchFamily="18" charset="0"/>
                    <a:ea typeface="Cambria Math" panose="02040503050406030204" pitchFamily="18" charset="0"/>
                  </a:rPr>
                  <a:t>-0.0904</a:t>
                </a:r>
              </a:p>
              <a:p>
                <a:pPr marL="583565" marR="5080" indent="-571500">
                  <a:lnSpc>
                    <a:spcPct val="120000"/>
                  </a:lnSpc>
                  <a:buFont typeface="Wingdings" pitchFamily="2" charset="2"/>
                  <a:buChar char="§"/>
                </a:pPr>
                <a14:m>
                  <m:oMath xmlns:m="http://schemas.openxmlformats.org/officeDocument/2006/math">
                    <m:f>
                      <m:fPr>
                        <m:ctrlPr>
                          <a:rPr lang="vi-VN" sz="3600" i="1">
                            <a:solidFill>
                              <a:srgbClr val="009EF3"/>
                            </a:solidFill>
                            <a:latin typeface="Cambria Math" panose="02040503050406030204" pitchFamily="18" charset="0"/>
                          </a:rPr>
                        </m:ctrlPr>
                      </m:fPr>
                      <m:num>
                        <m:r>
                          <a:rPr lang="vi-VN" sz="3600" i="1">
                            <a:solidFill>
                              <a:srgbClr val="009EF3"/>
                            </a:solidFill>
                            <a:latin typeface="Cambria Math" panose="02040503050406030204" pitchFamily="18" charset="0"/>
                            <a:ea typeface="Cambria Math" panose="02040503050406030204" pitchFamily="18" charset="0"/>
                          </a:rPr>
                          <m:t>𝜕</m:t>
                        </m:r>
                        <m:r>
                          <a:rPr lang="vi-VN" sz="3600" i="1">
                            <a:solidFill>
                              <a:srgbClr val="009EF3"/>
                            </a:solidFill>
                            <a:latin typeface="Cambria Math" panose="02040503050406030204" pitchFamily="18" charset="0"/>
                            <a:ea typeface="Cambria Math" panose="02040503050406030204" pitchFamily="18" charset="0"/>
                          </a:rPr>
                          <m:t>ℒ</m:t>
                        </m:r>
                      </m:num>
                      <m:den>
                        <m:r>
                          <a:rPr lang="vi-VN" sz="3600" i="1">
                            <a:solidFill>
                              <a:srgbClr val="009EF3"/>
                            </a:solidFill>
                            <a:latin typeface="Cambria Math" panose="02040503050406030204" pitchFamily="18" charset="0"/>
                            <a:ea typeface="Cambria Math" panose="02040503050406030204" pitchFamily="18" charset="0"/>
                          </a:rPr>
                          <m:t>𝜕</m:t>
                        </m:r>
                        <m:sSub>
                          <m:sSubPr>
                            <m:ctrlPr>
                              <a:rPr lang="vi-VN" sz="3600" i="1">
                                <a:solidFill>
                                  <a:srgbClr val="009EF3"/>
                                </a:solidFill>
                                <a:latin typeface="Cambria Math" panose="02040503050406030204" pitchFamily="18" charset="0"/>
                                <a:ea typeface="Cambria Math" panose="02040503050406030204" pitchFamily="18" charset="0"/>
                              </a:rPr>
                            </m:ctrlPr>
                          </m:sSubPr>
                          <m:e>
                            <m:r>
                              <a:rPr lang="en-US" sz="3600" i="1">
                                <a:solidFill>
                                  <a:srgbClr val="009EF3"/>
                                </a:solidFill>
                                <a:latin typeface="Cambria Math" panose="02040503050406030204" pitchFamily="18" charset="0"/>
                                <a:ea typeface="Cambria Math" panose="02040503050406030204" pitchFamily="18" charset="0"/>
                              </a:rPr>
                              <m:t>𝑤</m:t>
                            </m:r>
                          </m:e>
                          <m:sub>
                            <m:r>
                              <a:rPr lang="en-US" sz="3600" i="1">
                                <a:solidFill>
                                  <a:srgbClr val="009EF3"/>
                                </a:solidFill>
                                <a:latin typeface="Cambria Math" panose="02040503050406030204" pitchFamily="18" charset="0"/>
                                <a:ea typeface="Cambria Math" panose="02040503050406030204" pitchFamily="18" charset="0"/>
                              </a:rPr>
                              <m:t>1</m:t>
                            </m:r>
                          </m:sub>
                        </m:sSub>
                      </m:den>
                    </m:f>
                    <m:r>
                      <a:rPr lang="en-US" sz="3600" i="1">
                        <a:latin typeface="Cambria Math" panose="02040503050406030204" pitchFamily="18" charset="0"/>
                        <a:ea typeface="Cambria Math" panose="02040503050406030204" pitchFamily="18" charset="0"/>
                      </a:rPr>
                      <m:t>=</m:t>
                    </m:r>
                  </m:oMath>
                </a14:m>
                <a:r>
                  <a:rPr lang="en-US" sz="3600" dirty="0">
                    <a:solidFill>
                      <a:srgbClr val="7030A0"/>
                    </a:solidFill>
                  </a:rPr>
                  <a:t> </a:t>
                </a:r>
                <a14:m>
                  <m:oMath xmlns:m="http://schemas.openxmlformats.org/officeDocument/2006/math">
                    <m:r>
                      <a:rPr lang="en-US" sz="3600" i="1">
                        <a:solidFill>
                          <a:srgbClr val="7030A0"/>
                        </a:solidFill>
                        <a:latin typeface="Cambria Math" panose="02040503050406030204" pitchFamily="18" charset="0"/>
                      </a:rPr>
                      <m:t>−0.952</m:t>
                    </m:r>
                  </m:oMath>
                </a14:m>
                <a:r>
                  <a:rPr lang="en-US" sz="3600" dirty="0">
                    <a:latin typeface="Cambria Math" panose="02040503050406030204" pitchFamily="18" charset="0"/>
                  </a:rPr>
                  <a:t>*</a:t>
                </a:r>
                <a:r>
                  <a:rPr lang="en-US" sz="3600" dirty="0">
                    <a:solidFill>
                      <a:srgbClr val="00B050"/>
                    </a:solidFill>
                  </a:rPr>
                  <a:t> </a:t>
                </a:r>
                <a14:m>
                  <m:oMath xmlns:m="http://schemas.openxmlformats.org/officeDocument/2006/math">
                    <m:r>
                      <a:rPr lang="en-US" sz="3600" i="1">
                        <a:solidFill>
                          <a:srgbClr val="00B050"/>
                        </a:solidFill>
                        <a:latin typeface="Cambria Math" panose="02040503050406030204" pitchFamily="18" charset="0"/>
                      </a:rPr>
                      <m:t>0.249</m:t>
                    </m:r>
                  </m:oMath>
                </a14:m>
                <a:r>
                  <a:rPr lang="en-US" sz="3600" dirty="0">
                    <a:latin typeface="Cambria Math" panose="02040503050406030204" pitchFamily="18" charset="0"/>
                  </a:rPr>
                  <a:t>*</a:t>
                </a:r>
                <a:r>
                  <a:rPr lang="en-US" sz="3600" dirty="0">
                    <a:solidFill>
                      <a:srgbClr val="FF0000"/>
                    </a:solidFill>
                    <a:latin typeface="Cambria Math" panose="02040503050406030204" pitchFamily="18" charset="0"/>
                    <a:ea typeface="Cambria Math" panose="02040503050406030204" pitchFamily="18" charset="0"/>
                  </a:rPr>
                  <a:t> -0.0904 </a:t>
                </a:r>
                <a:r>
                  <a:rPr lang="en-US" sz="3600" dirty="0">
                    <a:solidFill>
                      <a:srgbClr val="009EF3"/>
                    </a:solidFill>
                    <a:latin typeface="Cambria Math" panose="02040503050406030204" pitchFamily="18" charset="0"/>
                    <a:ea typeface="Cambria Math" panose="02040503050406030204" pitchFamily="18" charset="0"/>
                  </a:rPr>
                  <a:t>= 0.0214</a:t>
                </a:r>
              </a:p>
              <a:p>
                <a:pPr marL="583565" marR="5080" indent="-571500">
                  <a:lnSpc>
                    <a:spcPct val="120000"/>
                  </a:lnSpc>
                  <a:buFont typeface="Wingdings" pitchFamily="2" charset="2"/>
                  <a:buChar char="§"/>
                </a:pPr>
                <a:r>
                  <a:rPr lang="en-US" sz="3600" dirty="0">
                    <a:latin typeface="Cambria Math" panose="02040503050406030204" pitchFamily="18" charset="0"/>
                    <a:ea typeface="Cambria Math" panose="02040503050406030204" pitchFamily="18" charset="0"/>
                  </a:rPr>
                  <a:t>Khi ta </a:t>
                </a:r>
                <a:r>
                  <a:rPr lang="en-US" sz="3600" dirty="0" err="1">
                    <a:latin typeface="Cambria Math" panose="02040503050406030204" pitchFamily="18" charset="0"/>
                    <a:ea typeface="Cambria Math" panose="02040503050406030204" pitchFamily="18" charset="0"/>
                  </a:rPr>
                  <a:t>tăng</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giá</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trị</a:t>
                </a:r>
                <a:r>
                  <a:rPr lang="en-US" sz="3600" dirty="0">
                    <a:latin typeface="Cambria Math" panose="02040503050406030204" pitchFamily="18" charset="0"/>
                    <a:ea typeface="Cambria Math" panose="02040503050406030204" pitchFamily="18" charset="0"/>
                  </a:rPr>
                  <a:t> </a:t>
                </a:r>
                <a14:m>
                  <m:oMath xmlns:m="http://schemas.openxmlformats.org/officeDocument/2006/math">
                    <m:sSub>
                      <m:sSubPr>
                        <m:ctrlPr>
                          <a:rPr lang="vi-VN" sz="3600" i="1" smtClean="0">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𝑤</m:t>
                        </m:r>
                      </m:e>
                      <m:sub>
                        <m:r>
                          <a:rPr lang="en-US" sz="3600" i="1">
                            <a:solidFill>
                              <a:schemeClr val="tx1"/>
                            </a:solidFill>
                            <a:latin typeface="Cambria Math" panose="02040503050406030204" pitchFamily="18" charset="0"/>
                            <a:ea typeface="Cambria Math" panose="02040503050406030204" pitchFamily="18" charset="0"/>
                          </a:rPr>
                          <m:t>1</m:t>
                        </m:r>
                      </m:sub>
                    </m:sSub>
                  </m:oMath>
                </a14:m>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giá</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trị</a:t>
                </a:r>
                <a:r>
                  <a:rPr lang="en-US" sz="3600" dirty="0">
                    <a:latin typeface="Cambria Math" panose="02040503050406030204" pitchFamily="18" charset="0"/>
                    <a:ea typeface="Cambria Math" panose="02040503050406030204" pitchFamily="18" charset="0"/>
                  </a:rPr>
                  <a:t> </a:t>
                </a:r>
                <a14:m>
                  <m:oMath xmlns:m="http://schemas.openxmlformats.org/officeDocument/2006/math">
                    <m:r>
                      <a:rPr lang="vi-VN" sz="3600" i="1" smtClean="0">
                        <a:solidFill>
                          <a:schemeClr val="tx1"/>
                        </a:solidFill>
                        <a:latin typeface="Cambria Math" panose="02040503050406030204" pitchFamily="18" charset="0"/>
                        <a:ea typeface="Cambria Math" panose="02040503050406030204" pitchFamily="18" charset="0"/>
                      </a:rPr>
                      <m:t>ℒ</m:t>
                    </m:r>
                  </m:oMath>
                </a14:m>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cũng</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tăng</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nhẹ</a:t>
                </a:r>
                <a:endParaRPr lang="en-US" sz="3600" dirty="0">
                  <a:latin typeface="Cambria Math" panose="02040503050406030204" pitchFamily="18" charset="0"/>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7666394"/>
              </a:xfrm>
              <a:prstGeom prst="rect">
                <a:avLst/>
              </a:prstGeom>
              <a:blipFill>
                <a:blip r:embed="rId3"/>
                <a:stretch>
                  <a:fillRect l="-2123" t="-826" b="-2645"/>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solidFill>
                                <a:srgbClr val="009EF3"/>
                              </a:solidFill>
                              <a:latin typeface="Cambria Math" panose="02040503050406030204" pitchFamily="18" charset="0"/>
                            </a:rPr>
                          </m:ctrlPr>
                        </m:fPr>
                        <m:num>
                          <m:r>
                            <a:rPr lang="vi-VN" sz="3200" i="1">
                              <a:solidFill>
                                <a:srgbClr val="009EF3"/>
                              </a:solidFill>
                              <a:latin typeface="Cambria Math" panose="02040503050406030204" pitchFamily="18" charset="0"/>
                              <a:ea typeface="Cambria Math" panose="02040503050406030204" pitchFamily="18" charset="0"/>
                            </a:rPr>
                            <m:t>𝜕</m:t>
                          </m:r>
                          <m:r>
                            <a:rPr lang="vi-VN" sz="3200" i="1">
                              <a:solidFill>
                                <a:srgbClr val="009EF3"/>
                              </a:solidFill>
                              <a:latin typeface="Cambria Math" panose="02040503050406030204" pitchFamily="18" charset="0"/>
                              <a:ea typeface="Cambria Math" panose="02040503050406030204" pitchFamily="18" charset="0"/>
                            </a:rPr>
                            <m:t>ℒ</m:t>
                          </m:r>
                        </m:num>
                        <m:den>
                          <m:r>
                            <a:rPr lang="vi-VN" sz="3200" i="1">
                              <a:solidFill>
                                <a:srgbClr val="009EF3"/>
                              </a:solidFill>
                              <a:latin typeface="Cambria Math" panose="02040503050406030204" pitchFamily="18" charset="0"/>
                              <a:ea typeface="Cambria Math" panose="02040503050406030204" pitchFamily="18" charset="0"/>
                            </a:rPr>
                            <m:t>𝜕</m:t>
                          </m:r>
                          <m:sSub>
                            <m:sSubPr>
                              <m:ctrlPr>
                                <a:rPr lang="vi-VN" sz="3200" i="1">
                                  <a:solidFill>
                                    <a:srgbClr val="009EF3"/>
                                  </a:solidFill>
                                  <a:latin typeface="Cambria Math" panose="02040503050406030204" pitchFamily="18" charset="0"/>
                                  <a:ea typeface="Cambria Math" panose="02040503050406030204" pitchFamily="18" charset="0"/>
                                </a:rPr>
                              </m:ctrlPr>
                            </m:sSubPr>
                            <m:e>
                              <m:r>
                                <a:rPr lang="en-US" sz="3200" i="1">
                                  <a:solidFill>
                                    <a:srgbClr val="009EF3"/>
                                  </a:solidFill>
                                  <a:latin typeface="Cambria Math" panose="02040503050406030204" pitchFamily="18" charset="0"/>
                                  <a:ea typeface="Cambria Math" panose="02040503050406030204" pitchFamily="18" charset="0"/>
                                </a:rPr>
                                <m:t>𝑤</m:t>
                              </m:r>
                            </m:e>
                            <m:sub>
                              <m:r>
                                <a:rPr lang="en-US" sz="3200" i="1">
                                  <a:solidFill>
                                    <a:srgbClr val="009EF3"/>
                                  </a:solidFill>
                                  <a:latin typeface="Cambria Math" panose="02040503050406030204" pitchFamily="18" charset="0"/>
                                  <a:ea typeface="Cambria Math" panose="02040503050406030204" pitchFamily="18" charset="0"/>
                                </a:rPr>
                                <m:t>1</m:t>
                              </m:r>
                            </m:sub>
                          </m:sSub>
                        </m:den>
                      </m:f>
                      <m:r>
                        <a:rPr lang="en-US" sz="3200" i="1">
                          <a:solidFill>
                            <a:srgbClr val="009EF3"/>
                          </a:solidFill>
                          <a:latin typeface="Cambria Math" panose="02040503050406030204" pitchFamily="18" charset="0"/>
                          <a:ea typeface="Cambria Math" panose="02040503050406030204" pitchFamily="18" charset="0"/>
                        </a:rPr>
                        <m:t>=</m:t>
                      </m:r>
                      <m:r>
                        <m:rPr>
                          <m:nor/>
                        </m:rPr>
                        <a:rPr lang="vi-VN" sz="3200" dirty="0">
                          <a:solidFill>
                            <a:srgbClr val="009EF3"/>
                          </a:solidFill>
                        </a:rPr>
                        <m:t> </m:t>
                      </m:r>
                      <m:f>
                        <m:fPr>
                          <m:ctrlPr>
                            <a:rPr lang="vi-VN" sz="3200" i="1" smtClean="0">
                              <a:solidFill>
                                <a:srgbClr val="7030A0"/>
                              </a:solidFill>
                              <a:latin typeface="Cambria Math" panose="02040503050406030204" pitchFamily="18" charset="0"/>
                            </a:rPr>
                          </m:ctrlPr>
                        </m:fPr>
                        <m:num>
                          <m:r>
                            <a:rPr lang="vi-VN" sz="3200" i="1">
                              <a:solidFill>
                                <a:srgbClr val="7030A0"/>
                              </a:solidFill>
                              <a:latin typeface="Cambria Math" panose="02040503050406030204" pitchFamily="18" charset="0"/>
                              <a:ea typeface="Cambria Math" panose="02040503050406030204" pitchFamily="18" charset="0"/>
                            </a:rPr>
                            <m:t>𝜕</m:t>
                          </m:r>
                          <m:r>
                            <a:rPr lang="vi-VN" sz="3200" i="1">
                              <a:solidFill>
                                <a:srgbClr val="7030A0"/>
                              </a:solidFill>
                              <a:latin typeface="Cambria Math" panose="02040503050406030204" pitchFamily="18" charset="0"/>
                              <a:ea typeface="Cambria Math" panose="02040503050406030204" pitchFamily="18" charset="0"/>
                            </a:rPr>
                            <m:t>ℒ</m:t>
                          </m:r>
                        </m:num>
                        <m:den>
                          <m:r>
                            <a:rPr lang="vi-VN" sz="3200" i="1">
                              <a:solidFill>
                                <a:srgbClr val="7030A0"/>
                              </a:solidFill>
                              <a:latin typeface="Cambria Math" panose="02040503050406030204" pitchFamily="18" charset="0"/>
                              <a:ea typeface="Cambria Math" panose="02040503050406030204" pitchFamily="18" charset="0"/>
                            </a:rPr>
                            <m:t>𝜕</m:t>
                          </m:r>
                          <m:sSub>
                            <m:sSubPr>
                              <m:ctrlPr>
                                <a:rPr lang="en-US" sz="3200" i="1">
                                  <a:solidFill>
                                    <a:srgbClr val="7030A0"/>
                                  </a:solidFill>
                                  <a:latin typeface="Cambria Math" panose="02040503050406030204" pitchFamily="18" charset="0"/>
                                </a:rPr>
                              </m:ctrlPr>
                            </m:sSubPr>
                            <m:e>
                              <m:r>
                                <a:rPr lang="en-US" sz="3200" i="1">
                                  <a:solidFill>
                                    <a:srgbClr val="7030A0"/>
                                  </a:solidFill>
                                  <a:latin typeface="Cambria Math" panose="02040503050406030204" pitchFamily="18" charset="0"/>
                                </a:rPr>
                                <m:t>𝑦</m:t>
                              </m:r>
                            </m:e>
                            <m:sub>
                              <m:r>
                                <a:rPr lang="en-US" sz="3200" i="1">
                                  <a:solidFill>
                                    <a:srgbClr val="7030A0"/>
                                  </a:solidFill>
                                  <a:latin typeface="Cambria Math" panose="02040503050406030204" pitchFamily="18" charset="0"/>
                                </a:rPr>
                                <m:t>𝑝𝑟𝑒𝑑</m:t>
                              </m:r>
                            </m:sub>
                          </m:sSub>
                        </m:den>
                      </m:f>
                      <m:r>
                        <a:rPr lang="en-US" sz="3200" i="1">
                          <a:latin typeface="Cambria Math" panose="02040503050406030204" pitchFamily="18" charset="0"/>
                          <a:ea typeface="Cambria Math" panose="02040503050406030204" pitchFamily="18" charset="0"/>
                        </a:rPr>
                        <m:t>∗</m:t>
                      </m:r>
                      <m:f>
                        <m:fPr>
                          <m:ctrlPr>
                            <a:rPr lang="vi-VN" sz="3200" i="1" smtClean="0">
                              <a:solidFill>
                                <a:srgbClr val="00B050"/>
                              </a:solidFill>
                              <a:latin typeface="Cambria Math" panose="02040503050406030204" pitchFamily="18" charset="0"/>
                            </a:rPr>
                          </m:ctrlPr>
                        </m:fPr>
                        <m:num>
                          <m:r>
                            <a:rPr lang="vi-VN" sz="3200" i="1">
                              <a:solidFill>
                                <a:srgbClr val="00B050"/>
                              </a:solidFill>
                              <a:latin typeface="Cambria Math" panose="02040503050406030204" pitchFamily="18" charset="0"/>
                              <a:ea typeface="Cambria Math" panose="02040503050406030204" pitchFamily="18" charset="0"/>
                            </a:rPr>
                            <m:t>𝜕</m:t>
                          </m:r>
                          <m:sSub>
                            <m:sSubPr>
                              <m:ctrlPr>
                                <a:rPr lang="en-US" sz="3200" i="1">
                                  <a:solidFill>
                                    <a:srgbClr val="00B050"/>
                                  </a:solidFill>
                                  <a:latin typeface="Cambria Math" panose="02040503050406030204" pitchFamily="18" charset="0"/>
                                </a:rPr>
                              </m:ctrlPr>
                            </m:sSubPr>
                            <m:e>
                              <m:r>
                                <a:rPr lang="en-US" sz="3200" i="1">
                                  <a:solidFill>
                                    <a:srgbClr val="00B050"/>
                                  </a:solidFill>
                                  <a:latin typeface="Cambria Math" panose="02040503050406030204" pitchFamily="18" charset="0"/>
                                </a:rPr>
                                <m:t>𝑦</m:t>
                              </m:r>
                            </m:e>
                            <m:sub>
                              <m:r>
                                <a:rPr lang="en-US" sz="3200" i="1">
                                  <a:solidFill>
                                    <a:srgbClr val="00B050"/>
                                  </a:solidFill>
                                  <a:latin typeface="Cambria Math" panose="02040503050406030204" pitchFamily="18" charset="0"/>
                                </a:rPr>
                                <m:t>𝑝𝑟𝑒𝑑</m:t>
                              </m:r>
                            </m:sub>
                          </m:sSub>
                        </m:num>
                        <m:den>
                          <m:r>
                            <a:rPr lang="vi-VN" sz="3200" i="1">
                              <a:solidFill>
                                <a:srgbClr val="00B050"/>
                              </a:solidFill>
                              <a:latin typeface="Cambria Math" panose="02040503050406030204" pitchFamily="18" charset="0"/>
                              <a:ea typeface="Cambria Math" panose="02040503050406030204" pitchFamily="18" charset="0"/>
                            </a:rPr>
                            <m:t>𝜕</m:t>
                          </m:r>
                          <m:sSub>
                            <m:sSubPr>
                              <m:ctrlPr>
                                <a:rPr lang="vi-VN" sz="3200" i="1">
                                  <a:solidFill>
                                    <a:srgbClr val="00B050"/>
                                  </a:solidFill>
                                  <a:latin typeface="Cambria Math" panose="02040503050406030204" pitchFamily="18" charset="0"/>
                                  <a:ea typeface="Cambria Math" panose="02040503050406030204" pitchFamily="18" charset="0"/>
                                </a:rPr>
                              </m:ctrlPr>
                            </m:sSubPr>
                            <m:e>
                              <m:r>
                                <a:rPr lang="en-US" sz="3200" i="1">
                                  <a:solidFill>
                                    <a:srgbClr val="00B050"/>
                                  </a:solidFill>
                                  <a:latin typeface="Cambria Math" panose="02040503050406030204" pitchFamily="18" charset="0"/>
                                  <a:ea typeface="Cambria Math" panose="02040503050406030204" pitchFamily="18" charset="0"/>
                                </a:rPr>
                                <m:t>h</m:t>
                              </m:r>
                            </m:e>
                            <m:sub>
                              <m:r>
                                <a:rPr lang="en-US" sz="3200" i="1">
                                  <a:solidFill>
                                    <a:srgbClr val="00B050"/>
                                  </a:solidFill>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smtClean="0">
                              <a:solidFill>
                                <a:srgbClr val="FF0000"/>
                              </a:solidFill>
                              <a:latin typeface="Cambria Math" panose="02040503050406030204" pitchFamily="18" charset="0"/>
                            </a:rPr>
                          </m:ctrlPr>
                        </m:fPr>
                        <m:num>
                          <m:r>
                            <a:rPr lang="vi-VN" sz="3200" i="1">
                              <a:solidFill>
                                <a:srgbClr val="FF0000"/>
                              </a:solidFill>
                              <a:latin typeface="Cambria Math" panose="02040503050406030204" pitchFamily="18" charset="0"/>
                              <a:ea typeface="Cambria Math" panose="02040503050406030204" pitchFamily="18" charset="0"/>
                            </a:rPr>
                            <m:t>𝜕</m:t>
                          </m:r>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h</m:t>
                              </m:r>
                            </m:e>
                            <m:sub>
                              <m:r>
                                <a:rPr lang="en-US" sz="3200" i="1">
                                  <a:solidFill>
                                    <a:srgbClr val="FF0000"/>
                                  </a:solidFill>
                                  <a:latin typeface="Cambria Math" panose="02040503050406030204" pitchFamily="18" charset="0"/>
                                </a:rPr>
                                <m:t>1</m:t>
                              </m:r>
                            </m:sub>
                          </m:sSub>
                        </m:num>
                        <m:den>
                          <m:r>
                            <a:rPr lang="vi-VN" sz="3200" i="1">
                              <a:solidFill>
                                <a:srgbClr val="FF0000"/>
                              </a:solidFill>
                              <a:latin typeface="Cambria Math" panose="02040503050406030204" pitchFamily="18" charset="0"/>
                              <a:ea typeface="Cambria Math" panose="02040503050406030204" pitchFamily="18" charset="0"/>
                            </a:rPr>
                            <m:t>𝜕</m:t>
                          </m:r>
                          <m:sSub>
                            <m:sSubPr>
                              <m:ctrlPr>
                                <a:rPr lang="vi-VN" sz="3200" i="1">
                                  <a:solidFill>
                                    <a:srgbClr val="FF0000"/>
                                  </a:solidFill>
                                  <a:latin typeface="Cambria Math" panose="02040503050406030204" pitchFamily="18" charset="0"/>
                                  <a:ea typeface="Cambria Math" panose="02040503050406030204" pitchFamily="18" charset="0"/>
                                </a:rPr>
                              </m:ctrlPr>
                            </m:sSubPr>
                            <m:e>
                              <m:r>
                                <a:rPr lang="en-US" sz="3200" i="1">
                                  <a:solidFill>
                                    <a:srgbClr val="FF0000"/>
                                  </a:solidFill>
                                  <a:latin typeface="Cambria Math" panose="02040503050406030204" pitchFamily="18" charset="0"/>
                                  <a:ea typeface="Cambria Math" panose="02040503050406030204" pitchFamily="18" charset="0"/>
                                </a:rPr>
                                <m:t>𝑤</m:t>
                              </m:r>
                            </m:e>
                            <m:sub>
                              <m:r>
                                <a:rPr lang="en-US" sz="3200" i="1">
                                  <a:solidFill>
                                    <a:srgbClr val="FF0000"/>
                                  </a:solidFill>
                                  <a:latin typeface="Cambria Math" panose="02040503050406030204" pitchFamily="18" charset="0"/>
                                  <a:ea typeface="Cambria Math" panose="02040503050406030204" pitchFamily="18" charset="0"/>
                                </a:rPr>
                                <m:t>1</m:t>
                              </m:r>
                            </m:sub>
                          </m:sSub>
                        </m:den>
                      </m:f>
                    </m:oMath>
                  </m:oMathPara>
                </a14:m>
                <a:endParaRPr lang="en-VN" sz="3200" dirty="0"/>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4"/>
                <a:stretch>
                  <a:fillRect b="-5376"/>
                </a:stretch>
              </a:blipFill>
            </p:spPr>
            <p:txBody>
              <a:bodyPr/>
              <a:lstStyle/>
              <a:p>
                <a:r>
                  <a:rPr lang="en-VN">
                    <a:noFill/>
                  </a:rPr>
                  <a:t> </a:t>
                </a:r>
              </a:p>
            </p:txBody>
          </p:sp>
        </mc:Fallback>
      </mc:AlternateContent>
      <p:grpSp>
        <p:nvGrpSpPr>
          <p:cNvPr id="44" name="Group 43">
            <a:extLst>
              <a:ext uri="{FF2B5EF4-FFF2-40B4-BE49-F238E27FC236}">
                <a16:creationId xmlns:a16="http://schemas.microsoft.com/office/drawing/2014/main" id="{39BA348C-1D7C-EBDF-8231-00B5C6AEBC9E}"/>
              </a:ext>
            </a:extLst>
          </p:cNvPr>
          <p:cNvGrpSpPr/>
          <p:nvPr/>
        </p:nvGrpSpPr>
        <p:grpSpPr>
          <a:xfrm>
            <a:off x="10005096" y="3925766"/>
            <a:ext cx="8564949" cy="2931756"/>
            <a:chOff x="742134" y="4056649"/>
            <a:chExt cx="8564949" cy="2931756"/>
          </a:xfrm>
        </p:grpSpPr>
        <p:sp>
          <p:nvSpPr>
            <p:cNvPr id="6" name="TextBox 5">
              <a:extLst>
                <a:ext uri="{FF2B5EF4-FFF2-40B4-BE49-F238E27FC236}">
                  <a16:creationId xmlns:a16="http://schemas.microsoft.com/office/drawing/2014/main" id="{F73F561C-3861-3EEF-3C03-217C6A17F3EB}"/>
                </a:ext>
              </a:extLst>
            </p:cNvPr>
            <p:cNvSpPr txBox="1"/>
            <p:nvPr/>
          </p:nvSpPr>
          <p:spPr>
            <a:xfrm>
              <a:off x="1756700" y="4056649"/>
              <a:ext cx="1600200" cy="369332"/>
            </a:xfrm>
            <a:prstGeom prst="rect">
              <a:avLst/>
            </a:prstGeom>
            <a:noFill/>
          </p:spPr>
          <p:txBody>
            <a:bodyPr wrap="square" rtlCol="0">
              <a:spAutoFit/>
            </a:bodyPr>
            <a:lstStyle/>
            <a:p>
              <a:r>
                <a:rPr lang="en-VN" dirty="0"/>
                <a:t>Input Layer</a:t>
              </a:r>
            </a:p>
          </p:txBody>
        </p:sp>
        <p:sp>
          <p:nvSpPr>
            <p:cNvPr id="8" name="TextBox 7">
              <a:extLst>
                <a:ext uri="{FF2B5EF4-FFF2-40B4-BE49-F238E27FC236}">
                  <a16:creationId xmlns:a16="http://schemas.microsoft.com/office/drawing/2014/main" id="{6C993BC8-30ED-96CB-9548-F4F93F5C99D7}"/>
                </a:ext>
              </a:extLst>
            </p:cNvPr>
            <p:cNvSpPr txBox="1"/>
            <p:nvPr/>
          </p:nvSpPr>
          <p:spPr>
            <a:xfrm>
              <a:off x="4423700" y="4097867"/>
              <a:ext cx="1752600" cy="369332"/>
            </a:xfrm>
            <a:prstGeom prst="rect">
              <a:avLst/>
            </a:prstGeom>
            <a:noFill/>
          </p:spPr>
          <p:txBody>
            <a:bodyPr wrap="square" rtlCol="0">
              <a:spAutoFit/>
            </a:bodyPr>
            <a:lstStyle/>
            <a:p>
              <a:r>
                <a:rPr lang="en-VN" dirty="0"/>
                <a:t>Hidden Layer</a:t>
              </a:r>
            </a:p>
          </p:txBody>
        </p:sp>
        <p:sp>
          <p:nvSpPr>
            <p:cNvPr id="9" name="TextBox 8">
              <a:extLst>
                <a:ext uri="{FF2B5EF4-FFF2-40B4-BE49-F238E27FC236}">
                  <a16:creationId xmlns:a16="http://schemas.microsoft.com/office/drawing/2014/main" id="{253F393B-B708-F960-3A00-ED7D988587AE}"/>
                </a:ext>
              </a:extLst>
            </p:cNvPr>
            <p:cNvSpPr txBox="1"/>
            <p:nvPr/>
          </p:nvSpPr>
          <p:spPr>
            <a:xfrm>
              <a:off x="7547900" y="4097867"/>
              <a:ext cx="1752600" cy="369332"/>
            </a:xfrm>
            <a:prstGeom prst="rect">
              <a:avLst/>
            </a:prstGeom>
            <a:noFill/>
          </p:spPr>
          <p:txBody>
            <a:bodyPr wrap="square" rtlCol="0">
              <a:spAutoFit/>
            </a:bodyPr>
            <a:lstStyle/>
            <a:p>
              <a:r>
                <a:rPr lang="en-VN" dirty="0"/>
                <a:t>Output Layer</a:t>
              </a:r>
            </a:p>
          </p:txBody>
        </p:sp>
        <p:sp>
          <p:nvSpPr>
            <p:cNvPr id="12" name="Oval 11">
              <a:extLst>
                <a:ext uri="{FF2B5EF4-FFF2-40B4-BE49-F238E27FC236}">
                  <a16:creationId xmlns:a16="http://schemas.microsoft.com/office/drawing/2014/main" id="{2CAB44A5-CF22-F2B5-CB47-3DFE0F49D1F4}"/>
                </a:ext>
              </a:extLst>
            </p:cNvPr>
            <p:cNvSpPr>
              <a:spLocks noChangeAspect="1"/>
            </p:cNvSpPr>
            <p:nvPr/>
          </p:nvSpPr>
          <p:spPr>
            <a:xfrm>
              <a:off x="4753873" y="4811918"/>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h1</a:t>
              </a:r>
            </a:p>
          </p:txBody>
        </p:sp>
        <p:sp>
          <p:nvSpPr>
            <p:cNvPr id="13" name="Oval 12">
              <a:extLst>
                <a:ext uri="{FF2B5EF4-FFF2-40B4-BE49-F238E27FC236}">
                  <a16:creationId xmlns:a16="http://schemas.microsoft.com/office/drawing/2014/main" id="{DF6D5E18-3450-2267-4198-9CCF2F9FC54D}"/>
                </a:ext>
              </a:extLst>
            </p:cNvPr>
            <p:cNvSpPr>
              <a:spLocks noChangeAspect="1"/>
            </p:cNvSpPr>
            <p:nvPr/>
          </p:nvSpPr>
          <p:spPr>
            <a:xfrm>
              <a:off x="4753873" y="6304405"/>
              <a:ext cx="685287" cy="68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h2</a:t>
              </a:r>
            </a:p>
          </p:txBody>
        </p:sp>
        <p:sp>
          <p:nvSpPr>
            <p:cNvPr id="15" name="Oval 14">
              <a:extLst>
                <a:ext uri="{FF2B5EF4-FFF2-40B4-BE49-F238E27FC236}">
                  <a16:creationId xmlns:a16="http://schemas.microsoft.com/office/drawing/2014/main" id="{66216192-B701-C344-E610-471366EBA189}"/>
                </a:ext>
              </a:extLst>
            </p:cNvPr>
            <p:cNvSpPr>
              <a:spLocks noChangeAspect="1"/>
            </p:cNvSpPr>
            <p:nvPr/>
          </p:nvSpPr>
          <p:spPr>
            <a:xfrm>
              <a:off x="8233701" y="5558162"/>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o1</a:t>
              </a:r>
            </a:p>
          </p:txBody>
        </p:sp>
        <p:cxnSp>
          <p:nvCxnSpPr>
            <p:cNvPr id="17" name="Straight Connector 16">
              <a:extLst>
                <a:ext uri="{FF2B5EF4-FFF2-40B4-BE49-F238E27FC236}">
                  <a16:creationId xmlns:a16="http://schemas.microsoft.com/office/drawing/2014/main" id="{BD3A4D7D-9BD7-C81B-3087-C9FA9CADB323}"/>
                </a:ext>
              </a:extLst>
            </p:cNvPr>
            <p:cNvCxnSpPr>
              <a:endCxn id="12" idx="2"/>
            </p:cNvCxnSpPr>
            <p:nvPr/>
          </p:nvCxnSpPr>
          <p:spPr>
            <a:xfrm>
              <a:off x="1909100" y="5135918"/>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B3E80E-F6F5-5294-DE16-1F5306E27BB6}"/>
                </a:ext>
              </a:extLst>
            </p:cNvPr>
            <p:cNvCxnSpPr/>
            <p:nvPr/>
          </p:nvCxnSpPr>
          <p:spPr>
            <a:xfrm>
              <a:off x="1909100" y="6644172"/>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CFA494-DD36-0C1A-B8F9-C538F560B514}"/>
                </a:ext>
              </a:extLst>
            </p:cNvPr>
            <p:cNvCxnSpPr>
              <a:cxnSpLocks/>
              <a:endCxn id="15" idx="2"/>
            </p:cNvCxnSpPr>
            <p:nvPr/>
          </p:nvCxnSpPr>
          <p:spPr>
            <a:xfrm flipV="1">
              <a:off x="5439160" y="5882162"/>
              <a:ext cx="2794541" cy="779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CE44A0-0946-33CB-0280-E77AE5844F41}"/>
                </a:ext>
              </a:extLst>
            </p:cNvPr>
            <p:cNvCxnSpPr>
              <a:cxnSpLocks/>
              <a:endCxn id="15" idx="2"/>
            </p:cNvCxnSpPr>
            <p:nvPr/>
          </p:nvCxnSpPr>
          <p:spPr>
            <a:xfrm>
              <a:off x="5403092" y="5135918"/>
              <a:ext cx="2830609" cy="74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A41B16-E665-328D-E61B-3C80654C9324}"/>
                </a:ext>
              </a:extLst>
            </p:cNvPr>
            <p:cNvCxnSpPr>
              <a:cxnSpLocks/>
            </p:cNvCxnSpPr>
            <p:nvPr/>
          </p:nvCxnSpPr>
          <p:spPr>
            <a:xfrm flipV="1">
              <a:off x="1909100" y="5135918"/>
              <a:ext cx="2880841" cy="15082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D35CF9-A14A-A248-C9B9-B3228E487B58}"/>
                </a:ext>
              </a:extLst>
            </p:cNvPr>
            <p:cNvCxnSpPr>
              <a:cxnSpLocks/>
              <a:endCxn id="13" idx="2"/>
            </p:cNvCxnSpPr>
            <p:nvPr/>
          </p:nvCxnSpPr>
          <p:spPr>
            <a:xfrm>
              <a:off x="1909100" y="5135918"/>
              <a:ext cx="2844773" cy="15104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E95163-786B-211E-639C-C708D29F2A53}"/>
                </a:ext>
              </a:extLst>
            </p:cNvPr>
            <p:cNvSpPr txBox="1"/>
            <p:nvPr/>
          </p:nvSpPr>
          <p:spPr>
            <a:xfrm>
              <a:off x="1915353" y="4734244"/>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1</a:t>
              </a:r>
              <a:r>
                <a:rPr lang="en-VN" dirty="0">
                  <a:solidFill>
                    <a:srgbClr val="00B050"/>
                  </a:solidFill>
                </a:rPr>
                <a:t>=1</a:t>
              </a:r>
            </a:p>
          </p:txBody>
        </p:sp>
        <p:sp>
          <p:nvSpPr>
            <p:cNvPr id="34" name="TextBox 33">
              <a:extLst>
                <a:ext uri="{FF2B5EF4-FFF2-40B4-BE49-F238E27FC236}">
                  <a16:creationId xmlns:a16="http://schemas.microsoft.com/office/drawing/2014/main" id="{9A6AAC3A-9F1F-15DE-FD25-992A83F38988}"/>
                </a:ext>
              </a:extLst>
            </p:cNvPr>
            <p:cNvSpPr txBox="1"/>
            <p:nvPr/>
          </p:nvSpPr>
          <p:spPr>
            <a:xfrm>
              <a:off x="4768121" y="5845856"/>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2</a:t>
              </a:r>
              <a:r>
                <a:rPr lang="en-VN" dirty="0">
                  <a:solidFill>
                    <a:srgbClr val="00B050"/>
                  </a:solidFill>
                </a:rPr>
                <a:t>=0</a:t>
              </a:r>
            </a:p>
          </p:txBody>
        </p:sp>
        <p:sp>
          <p:nvSpPr>
            <p:cNvPr id="35" name="TextBox 34">
              <a:extLst>
                <a:ext uri="{FF2B5EF4-FFF2-40B4-BE49-F238E27FC236}">
                  <a16:creationId xmlns:a16="http://schemas.microsoft.com/office/drawing/2014/main" id="{633F5A7D-EEAF-04B8-CA02-3D4D076294F6}"/>
                </a:ext>
              </a:extLst>
            </p:cNvPr>
            <p:cNvSpPr txBox="1"/>
            <p:nvPr/>
          </p:nvSpPr>
          <p:spPr>
            <a:xfrm>
              <a:off x="8184348" y="5100731"/>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3</a:t>
              </a:r>
              <a:r>
                <a:rPr lang="en-VN" dirty="0">
                  <a:solidFill>
                    <a:srgbClr val="00B050"/>
                  </a:solidFill>
                </a:rPr>
                <a:t>=0</a:t>
              </a:r>
            </a:p>
          </p:txBody>
        </p:sp>
        <p:sp>
          <p:nvSpPr>
            <p:cNvPr id="36" name="TextBox 35">
              <a:extLst>
                <a:ext uri="{FF2B5EF4-FFF2-40B4-BE49-F238E27FC236}">
                  <a16:creationId xmlns:a16="http://schemas.microsoft.com/office/drawing/2014/main" id="{D6E45E8C-6434-8E7D-02F2-C5F0F81CDBA4}"/>
                </a:ext>
              </a:extLst>
            </p:cNvPr>
            <p:cNvSpPr txBox="1"/>
            <p:nvPr/>
          </p:nvSpPr>
          <p:spPr>
            <a:xfrm rot="20041410">
              <a:off x="3255202" y="527058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2</a:t>
              </a:r>
              <a:r>
                <a:rPr lang="en-VN" dirty="0">
                  <a:solidFill>
                    <a:srgbClr val="00B050"/>
                  </a:solidFill>
                </a:rPr>
                <a:t>=1</a:t>
              </a:r>
            </a:p>
          </p:txBody>
        </p:sp>
        <p:sp>
          <p:nvSpPr>
            <p:cNvPr id="37" name="TextBox 36">
              <a:extLst>
                <a:ext uri="{FF2B5EF4-FFF2-40B4-BE49-F238E27FC236}">
                  <a16:creationId xmlns:a16="http://schemas.microsoft.com/office/drawing/2014/main" id="{2AE1C989-0412-626B-D02A-31EAD5D2156F}"/>
                </a:ext>
              </a:extLst>
            </p:cNvPr>
            <p:cNvSpPr txBox="1"/>
            <p:nvPr/>
          </p:nvSpPr>
          <p:spPr>
            <a:xfrm rot="1653854">
              <a:off x="3679927" y="5867379"/>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3</a:t>
              </a:r>
              <a:r>
                <a:rPr lang="en-VN" dirty="0">
                  <a:solidFill>
                    <a:srgbClr val="00B050"/>
                  </a:solidFill>
                </a:rPr>
                <a:t>=1</a:t>
              </a:r>
            </a:p>
          </p:txBody>
        </p:sp>
        <p:sp>
          <p:nvSpPr>
            <p:cNvPr id="38" name="TextBox 37">
              <a:extLst>
                <a:ext uri="{FF2B5EF4-FFF2-40B4-BE49-F238E27FC236}">
                  <a16:creationId xmlns:a16="http://schemas.microsoft.com/office/drawing/2014/main" id="{6AA1267F-3745-FDFD-7E88-8F16DC47DE55}"/>
                </a:ext>
              </a:extLst>
            </p:cNvPr>
            <p:cNvSpPr txBox="1"/>
            <p:nvPr/>
          </p:nvSpPr>
          <p:spPr>
            <a:xfrm>
              <a:off x="2795775" y="6249602"/>
              <a:ext cx="772229"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4</a:t>
              </a:r>
              <a:r>
                <a:rPr lang="en-VN" dirty="0">
                  <a:solidFill>
                    <a:srgbClr val="00B050"/>
                  </a:solidFill>
                </a:rPr>
                <a:t>=1</a:t>
              </a:r>
            </a:p>
          </p:txBody>
        </p:sp>
        <p:sp>
          <p:nvSpPr>
            <p:cNvPr id="39" name="TextBox 38">
              <a:extLst>
                <a:ext uri="{FF2B5EF4-FFF2-40B4-BE49-F238E27FC236}">
                  <a16:creationId xmlns:a16="http://schemas.microsoft.com/office/drawing/2014/main" id="{40F00EEE-2771-9638-A2F7-E694B9ABD766}"/>
                </a:ext>
              </a:extLst>
            </p:cNvPr>
            <p:cNvSpPr txBox="1"/>
            <p:nvPr/>
          </p:nvSpPr>
          <p:spPr>
            <a:xfrm rot="870972">
              <a:off x="6169428" y="502185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5</a:t>
              </a:r>
              <a:r>
                <a:rPr lang="en-VN" dirty="0">
                  <a:solidFill>
                    <a:srgbClr val="00B050"/>
                  </a:solidFill>
                </a:rPr>
                <a:t>=1</a:t>
              </a:r>
            </a:p>
          </p:txBody>
        </p:sp>
        <p:sp>
          <p:nvSpPr>
            <p:cNvPr id="40" name="TextBox 39">
              <a:extLst>
                <a:ext uri="{FF2B5EF4-FFF2-40B4-BE49-F238E27FC236}">
                  <a16:creationId xmlns:a16="http://schemas.microsoft.com/office/drawing/2014/main" id="{E56E254C-A7DB-03F7-717A-0062BF0132C8}"/>
                </a:ext>
              </a:extLst>
            </p:cNvPr>
            <p:cNvSpPr txBox="1"/>
            <p:nvPr/>
          </p:nvSpPr>
          <p:spPr>
            <a:xfrm rot="20752533">
              <a:off x="6076186" y="5945648"/>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6</a:t>
              </a:r>
              <a:r>
                <a:rPr lang="en-VN" dirty="0">
                  <a:solidFill>
                    <a:srgbClr val="00B050"/>
                  </a:solidFill>
                </a:rPr>
                <a:t>=1</a:t>
              </a:r>
            </a:p>
          </p:txBody>
        </p:sp>
        <p:sp>
          <p:nvSpPr>
            <p:cNvPr id="41" name="TextBox 40">
              <a:extLst>
                <a:ext uri="{FF2B5EF4-FFF2-40B4-BE49-F238E27FC236}">
                  <a16:creationId xmlns:a16="http://schemas.microsoft.com/office/drawing/2014/main" id="{3349A3F9-72AB-2FDE-671B-23229C2CE384}"/>
                </a:ext>
              </a:extLst>
            </p:cNvPr>
            <p:cNvSpPr txBox="1"/>
            <p:nvPr/>
          </p:nvSpPr>
          <p:spPr>
            <a:xfrm>
              <a:off x="830820" y="4920031"/>
              <a:ext cx="1188396" cy="369322"/>
            </a:xfrm>
            <a:prstGeom prst="rect">
              <a:avLst/>
            </a:prstGeom>
            <a:noFill/>
          </p:spPr>
          <p:txBody>
            <a:bodyPr wrap="square" rtlCol="0">
              <a:spAutoFit/>
            </a:bodyPr>
            <a:lstStyle/>
            <a:p>
              <a:r>
                <a:rPr lang="en-VN" dirty="0"/>
                <a:t>weight</a:t>
              </a:r>
            </a:p>
          </p:txBody>
        </p:sp>
        <p:sp>
          <p:nvSpPr>
            <p:cNvPr id="42" name="TextBox 41">
              <a:extLst>
                <a:ext uri="{FF2B5EF4-FFF2-40B4-BE49-F238E27FC236}">
                  <a16:creationId xmlns:a16="http://schemas.microsoft.com/office/drawing/2014/main" id="{A4C4E52C-F4EC-108B-FA04-C7C0865F75EE}"/>
                </a:ext>
              </a:extLst>
            </p:cNvPr>
            <p:cNvSpPr txBox="1"/>
            <p:nvPr/>
          </p:nvSpPr>
          <p:spPr>
            <a:xfrm>
              <a:off x="742134" y="6412289"/>
              <a:ext cx="1188396" cy="369322"/>
            </a:xfrm>
            <a:prstGeom prst="rect">
              <a:avLst/>
            </a:prstGeom>
            <a:noFill/>
          </p:spPr>
          <p:txBody>
            <a:bodyPr wrap="square" rtlCol="0">
              <a:spAutoFit/>
            </a:bodyPr>
            <a:lstStyle/>
            <a:p>
              <a:r>
                <a:rPr lang="en-VN" dirty="0"/>
                <a:t>height</a:t>
              </a:r>
            </a:p>
          </p:txBody>
        </p:sp>
        <p:sp>
          <p:nvSpPr>
            <p:cNvPr id="43" name="TextBox 42">
              <a:extLst>
                <a:ext uri="{FF2B5EF4-FFF2-40B4-BE49-F238E27FC236}">
                  <a16:creationId xmlns:a16="http://schemas.microsoft.com/office/drawing/2014/main" id="{A67261F7-F3DC-2451-6ACC-ECBFDC66CF1C}"/>
                </a:ext>
              </a:extLst>
            </p:cNvPr>
            <p:cNvSpPr txBox="1"/>
            <p:nvPr/>
          </p:nvSpPr>
          <p:spPr>
            <a:xfrm>
              <a:off x="8118687" y="6271704"/>
              <a:ext cx="1188396" cy="369322"/>
            </a:xfrm>
            <a:prstGeom prst="rect">
              <a:avLst/>
            </a:prstGeom>
            <a:noFill/>
          </p:spPr>
          <p:txBody>
            <a:bodyPr wrap="square" rtlCol="0">
              <a:spAutoFit/>
            </a:bodyPr>
            <a:lstStyle/>
            <a:p>
              <a:r>
                <a:rPr lang="en-VN" dirty="0"/>
                <a:t>gender</a:t>
              </a:r>
            </a:p>
          </p:txBody>
        </p:sp>
        <p:sp>
          <p:nvSpPr>
            <p:cNvPr id="45" name="TextBox 44">
              <a:extLst>
                <a:ext uri="{FF2B5EF4-FFF2-40B4-BE49-F238E27FC236}">
                  <a16:creationId xmlns:a16="http://schemas.microsoft.com/office/drawing/2014/main" id="{8443D79B-1AC5-4065-4871-F3D9A16D8634}"/>
                </a:ext>
              </a:extLst>
            </p:cNvPr>
            <p:cNvSpPr txBox="1"/>
            <p:nvPr/>
          </p:nvSpPr>
          <p:spPr>
            <a:xfrm>
              <a:off x="4728500" y="4388580"/>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1</a:t>
              </a:r>
              <a:r>
                <a:rPr lang="en-VN" dirty="0">
                  <a:solidFill>
                    <a:srgbClr val="00B050"/>
                  </a:solidFill>
                </a:rPr>
                <a:t>=0</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3B606C-A00F-F773-A397-EE51D5BCBA86}"/>
                  </a:ext>
                </a:extLst>
              </p:cNvPr>
              <p:cNvSpPr txBox="1"/>
              <p:nvPr/>
            </p:nvSpPr>
            <p:spPr>
              <a:xfrm>
                <a:off x="12112276" y="9174517"/>
                <a:ext cx="6033606" cy="79034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14:m>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3</m:t>
                        </m:r>
                      </m:e>
                    </m:d>
                    <m:r>
                      <a:rPr lang="en-US" sz="3200" b="0" i="1" smtClean="0">
                        <a:latin typeface="Cambria Math" panose="02040503050406030204" pitchFamily="18" charset="0"/>
                      </a:rPr>
                      <m:t>= </m:t>
                    </m:r>
                    <m:f>
                      <m:fPr>
                        <m:ctrlPr>
                          <a:rPr lang="en-US" sz="3200" i="1" smtClean="0">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b="0" i="1" smtClean="0">
                                <a:latin typeface="Cambria Math" panose="02040503050406030204" pitchFamily="18" charset="0"/>
                              </a:rPr>
                              <m:t>3</m:t>
                            </m:r>
                            <m:r>
                              <a:rPr lang="en-US" sz="3200" i="1">
                                <a:latin typeface="Cambria Math" panose="02040503050406030204" pitchFamily="18" charset="0"/>
                              </a:rPr>
                              <m:t>)</m:t>
                            </m:r>
                          </m:sup>
                        </m:sSup>
                      </m:den>
                    </m:f>
                  </m:oMath>
                </a14:m>
                <a:r>
                  <a:rPr lang="en-VN" sz="3200" dirty="0"/>
                  <a:t>=0.9526</a:t>
                </a:r>
              </a:p>
            </p:txBody>
          </p:sp>
        </mc:Choice>
        <mc:Fallback xmlns="">
          <p:sp>
            <p:nvSpPr>
              <p:cNvPr id="16" name="TextBox 15">
                <a:extLst>
                  <a:ext uri="{FF2B5EF4-FFF2-40B4-BE49-F238E27FC236}">
                    <a16:creationId xmlns:a16="http://schemas.microsoft.com/office/drawing/2014/main" id="{B43B606C-A00F-F773-A397-EE51D5BCBA86}"/>
                  </a:ext>
                </a:extLst>
              </p:cNvPr>
              <p:cNvSpPr txBox="1">
                <a:spLocks noRot="1" noChangeAspect="1" noMove="1" noResize="1" noEditPoints="1" noAdjustHandles="1" noChangeArrowheads="1" noChangeShapeType="1" noTextEdit="1"/>
              </p:cNvSpPr>
              <p:nvPr/>
            </p:nvSpPr>
            <p:spPr>
              <a:xfrm>
                <a:off x="12112276" y="9174517"/>
                <a:ext cx="6033606" cy="790345"/>
              </a:xfrm>
              <a:prstGeom prst="rect">
                <a:avLst/>
              </a:prstGeom>
              <a:blipFill>
                <a:blip r:embed="rId5"/>
                <a:stretch>
                  <a:fillRect l="-1468" b="-9231"/>
                </a:stretch>
              </a:blipFill>
            </p:spPr>
            <p:txBody>
              <a:bodyPr/>
              <a:lstStyle/>
              <a:p>
                <a:r>
                  <a:rPr lang="en-VN">
                    <a:noFill/>
                  </a:rPr>
                  <a:t> </a:t>
                </a:r>
              </a:p>
            </p:txBody>
          </p:sp>
        </mc:Fallback>
      </mc:AlternateContent>
    </p:spTree>
    <p:extLst>
      <p:ext uri="{BB962C8B-B14F-4D97-AF65-F5344CB8AC3E}">
        <p14:creationId xmlns:p14="http://schemas.microsoft.com/office/powerpoint/2010/main" val="139709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720135" y="2451484"/>
            <a:ext cx="8632623"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Perceptron (Frank Rosenblatt, 1950) là một mô hình neural network đơn giản, được sử dụng để thực hiện một tác vụ nhị phân (bài toán với chỉ hai class được gọi là binary classification). </a:t>
            </a: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pic>
        <p:nvPicPr>
          <p:cNvPr id="1026" name="Picture 2" descr="Artificial Intelligence">
            <a:extLst>
              <a:ext uri="{FF2B5EF4-FFF2-40B4-BE49-F238E27FC236}">
                <a16:creationId xmlns:a16="http://schemas.microsoft.com/office/drawing/2014/main" id="{C30CEE76-4D6E-A655-D3B4-9DFA2DE975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57555" y="2515152"/>
            <a:ext cx="8915401" cy="3486150"/>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20">
            <a:extLst>
              <a:ext uri="{FF2B5EF4-FFF2-40B4-BE49-F238E27FC236}">
                <a16:creationId xmlns:a16="http://schemas.microsoft.com/office/drawing/2014/main" id="{DA3A1525-D28D-9130-4D16-10C434FED67A}"/>
              </a:ext>
            </a:extLst>
          </p:cNvPr>
          <p:cNvSpPr txBox="1"/>
          <p:nvPr/>
        </p:nvSpPr>
        <p:spPr>
          <a:xfrm>
            <a:off x="720135" y="7047302"/>
            <a:ext cx="11147221" cy="3549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Perceptron Learning Algorithm được sử dụng để huấn luyện mô hình phân loại nhị phân, tức đi tìm một siêu phẳng (hyperplane) phân cách giữa hai lớp dữ liệu, tức là phân tách chúng thành hai phần. </a:t>
            </a:r>
          </a:p>
        </p:txBody>
      </p:sp>
      <p:pic>
        <p:nvPicPr>
          <p:cNvPr id="8" name="Picture 4">
            <a:extLst>
              <a:ext uri="{FF2B5EF4-FFF2-40B4-BE49-F238E27FC236}">
                <a16:creationId xmlns:a16="http://schemas.microsoft.com/office/drawing/2014/main" id="{43F79F3E-67FB-C477-8274-66550CAE245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142855" y="6162431"/>
            <a:ext cx="6430101" cy="450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434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2041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Giảm</a:t>
            </a:r>
            <a:r>
              <a:rPr lang="en-US" sz="4400" spc="-5" dirty="0">
                <a:cs typeface="Source Sans Pro Light"/>
              </a:rPr>
              <a:t> </a:t>
            </a:r>
            <a:r>
              <a:rPr lang="en-US" sz="4400" spc="-5" dirty="0" err="1">
                <a:cs typeface="Source Sans Pro Light"/>
              </a:rPr>
              <a:t>dần</a:t>
            </a:r>
            <a:r>
              <a:rPr lang="en-US" sz="4400" spc="-5" dirty="0">
                <a:cs typeface="Source Sans Pro Light"/>
              </a:rPr>
              <a:t> </a:t>
            </a:r>
            <a:r>
              <a:rPr lang="en-US" sz="4400" spc="-5" dirty="0" err="1">
                <a:cs typeface="Source Sans Pro Light"/>
              </a:rPr>
              <a:t>độ</a:t>
            </a:r>
            <a:r>
              <a:rPr lang="en-US" sz="4400" spc="-5" dirty="0">
                <a:cs typeface="Source Sans Pro Light"/>
              </a:rPr>
              <a:t> </a:t>
            </a:r>
            <a:r>
              <a:rPr lang="en-US" sz="4400" spc="-5" dirty="0" err="1">
                <a:cs typeface="Source Sans Pro Light"/>
              </a:rPr>
              <a:t>dốc</a:t>
            </a:r>
            <a:r>
              <a:rPr lang="en-US" sz="4400" spc="-5" dirty="0">
                <a:cs typeface="Source Sans Pro Light"/>
              </a:rPr>
              <a:t> </a:t>
            </a:r>
            <a:r>
              <a:rPr lang="en-US" sz="4400" spc="-5" dirty="0" err="1">
                <a:cs typeface="Source Sans Pro Light"/>
              </a:rPr>
              <a:t>ngẫu</a:t>
            </a:r>
            <a:r>
              <a:rPr lang="en-US" sz="4400" spc="-5" dirty="0">
                <a:cs typeface="Source Sans Pro Light"/>
              </a:rPr>
              <a:t> </a:t>
            </a:r>
            <a:r>
              <a:rPr lang="en-US" sz="4400" spc="-5" dirty="0" err="1">
                <a:cs typeface="Source Sans Pro Light"/>
              </a:rPr>
              <a:t>nhiên</a:t>
            </a:r>
            <a:r>
              <a:rPr lang="en-US" sz="4400" spc="-5" dirty="0">
                <a:cs typeface="Source Sans Pro Light"/>
              </a:rPr>
              <a:t> (</a:t>
            </a:r>
            <a:r>
              <a:rPr lang="en-US" sz="4400" b="0" i="0" dirty="0">
                <a:solidFill>
                  <a:srgbClr val="374151"/>
                </a:solidFill>
                <a:effectLst/>
                <a:latin typeface="Söhne"/>
              </a:rPr>
              <a:t>Stochastic Gradient Descent - SGD)</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818357" y="2179925"/>
                <a:ext cx="9372600" cy="6610528"/>
              </a:xfrm>
              <a:prstGeom prst="rect">
                <a:avLst/>
              </a:prstGeom>
            </p:spPr>
            <p:txBody>
              <a:bodyPr vert="horz" wrap="square" lIns="0" tIns="12700" rIns="0" bIns="0" rtlCol="0">
                <a:spAutoFit/>
              </a:bodyPr>
              <a:lstStyle/>
              <a:p>
                <a:pPr marL="583565" marR="5080" indent="-571500" algn="just">
                  <a:lnSpc>
                    <a:spcPct val="120000"/>
                  </a:lnSpc>
                  <a:buFont typeface="Wingdings" pitchFamily="2" charset="2"/>
                  <a:buChar char="§"/>
                </a:pPr>
                <a:r>
                  <a:rPr lang="vi-VN" sz="3600" b="0" i="0" dirty="0">
                    <a:solidFill>
                      <a:srgbClr val="374151"/>
                    </a:solidFill>
                    <a:effectLst/>
                    <a:latin typeface="Be Vietnam Pro" pitchFamily="2" charset="77"/>
                  </a:rPr>
                  <a:t>SGD là một thuật toán tối ưu hóa được sử dụng rộng rãi trong học máy và học sâu để tối ưu hóa các mô hình máy học, đặc biệt là trong việc huấn luyện các mạng nơ-ron nhân tạo (neural networks). SGD là một biến thể của thuật toán Gradient Descent (GD).</a:t>
                </a:r>
              </a:p>
              <a:p>
                <a:pPr marL="583565" marR="5080" indent="-571500" algn="just">
                  <a:lnSpc>
                    <a:spcPct val="120000"/>
                  </a:lnSpc>
                  <a:buFont typeface="Wingdings" pitchFamily="2" charset="2"/>
                  <a:buChar char="§"/>
                </a:pPr>
                <a:r>
                  <a:rPr lang="en-US" sz="3600" dirty="0" err="1">
                    <a:latin typeface="Be Vietnam Pro" pitchFamily="2" charset="77"/>
                  </a:rPr>
                  <a:t>Trong</a:t>
                </a:r>
                <a:r>
                  <a:rPr lang="en-US" sz="3600" dirty="0">
                    <a:latin typeface="Be Vietnam Pro" pitchFamily="2" charset="77"/>
                  </a:rPr>
                  <a:t> </a:t>
                </a:r>
                <a:r>
                  <a:rPr lang="en-US" sz="3600" dirty="0" err="1">
                    <a:latin typeface="Be Vietnam Pro" pitchFamily="2" charset="77"/>
                  </a:rPr>
                  <a:t>hình</a:t>
                </a:r>
                <a:r>
                  <a:rPr lang="en-US" sz="3600" dirty="0">
                    <a:latin typeface="Be Vietnam Pro" pitchFamily="2" charset="77"/>
                  </a:rPr>
                  <a:t>, </a:t>
                </a:r>
                <a:r>
                  <a:rPr lang="en-US" sz="3600" dirty="0" err="1">
                    <a:latin typeface="Be Vietnam Pro" pitchFamily="2" charset="77"/>
                  </a:rPr>
                  <a:t>đường</a:t>
                </a:r>
                <a:r>
                  <a:rPr lang="en-US" sz="3600" dirty="0">
                    <a:latin typeface="Be Vietnam Pro" pitchFamily="2" charset="77"/>
                  </a:rPr>
                  <a:t> </a:t>
                </a:r>
                <a:r>
                  <a:rPr lang="en-US" sz="3600" dirty="0" err="1">
                    <a:latin typeface="Be Vietnam Pro" pitchFamily="2" charset="77"/>
                  </a:rPr>
                  <a:t>cong</a:t>
                </a:r>
                <a:r>
                  <a:rPr lang="en-US" sz="3600" dirty="0">
                    <a:latin typeface="Be Vietnam Pro" pitchFamily="2" charset="77"/>
                  </a:rPr>
                  <a:t> </a:t>
                </a:r>
                <a:r>
                  <a:rPr lang="en-US" sz="3600" dirty="0" err="1">
                    <a:latin typeface="Be Vietnam Pro" pitchFamily="2" charset="77"/>
                  </a:rPr>
                  <a:t>là</a:t>
                </a:r>
                <a:r>
                  <a:rPr lang="en-US" sz="3600" dirty="0">
                    <a:latin typeface="Be Vietnam Pro" pitchFamily="2" charset="77"/>
                  </a:rPr>
                  <a:t> </a:t>
                </a:r>
                <a:r>
                  <a:rPr lang="en-US" sz="3600" dirty="0" err="1">
                    <a:latin typeface="Be Vietnam Pro" pitchFamily="2" charset="77"/>
                  </a:rPr>
                  <a:t>hàm</a:t>
                </a:r>
                <a:r>
                  <a:rPr lang="en-US" sz="3600" dirty="0">
                    <a:latin typeface="Be Vietnam Pro" pitchFamily="2" charset="77"/>
                  </a:rPr>
                  <a:t> chi </a:t>
                </a:r>
                <a:r>
                  <a:rPr lang="en-US" sz="3600" dirty="0" err="1">
                    <a:latin typeface="Be Vietnam Pro" pitchFamily="2" charset="77"/>
                  </a:rPr>
                  <a:t>phí</a:t>
                </a:r>
                <a:r>
                  <a:rPr lang="en-US" sz="3600" dirty="0">
                    <a:latin typeface="Be Vietnam Pro" pitchFamily="2" charset="77"/>
                  </a:rPr>
                  <a:t> </a:t>
                </a:r>
                <a:r>
                  <a:rPr lang="en-US" sz="3600" dirty="0" err="1">
                    <a:latin typeface="Be Vietnam Pro" pitchFamily="2" charset="77"/>
                  </a:rPr>
                  <a:t>và</a:t>
                </a:r>
                <a:r>
                  <a:rPr lang="en-US" sz="3600" dirty="0">
                    <a:latin typeface="Be Vietnam Pro" pitchFamily="2" charset="77"/>
                  </a:rPr>
                  <a:t> </a:t>
                </a:r>
                <a:r>
                  <a:rPr lang="en-US" sz="3600" dirty="0" err="1">
                    <a:latin typeface="Be Vietnam Pro" pitchFamily="2" charset="77"/>
                  </a:rPr>
                  <a:t>mục</a:t>
                </a:r>
                <a:r>
                  <a:rPr lang="en-US" sz="3600" dirty="0">
                    <a:latin typeface="Be Vietnam Pro" pitchFamily="2" charset="77"/>
                  </a:rPr>
                  <a:t> </a:t>
                </a:r>
                <a:r>
                  <a:rPr lang="en-US" sz="3600" dirty="0" err="1">
                    <a:latin typeface="Be Vietnam Pro" pitchFamily="2" charset="77"/>
                  </a:rPr>
                  <a:t>đích</a:t>
                </a:r>
                <a:r>
                  <a:rPr lang="en-US" sz="3600" dirty="0">
                    <a:latin typeface="Be Vietnam Pro" pitchFamily="2" charset="77"/>
                  </a:rPr>
                  <a:t> </a:t>
                </a:r>
                <a:r>
                  <a:rPr lang="en-US" sz="3600" dirty="0" err="1">
                    <a:latin typeface="Be Vietnam Pro" pitchFamily="2" charset="77"/>
                  </a:rPr>
                  <a:t>là</a:t>
                </a:r>
                <a:r>
                  <a:rPr lang="en-US" sz="3600" dirty="0">
                    <a:latin typeface="Be Vietnam Pro" pitchFamily="2" charset="77"/>
                  </a:rPr>
                  <a:t> </a:t>
                </a:r>
                <a:r>
                  <a:rPr lang="en-US" sz="3600" dirty="0" err="1">
                    <a:latin typeface="Be Vietnam Pro" pitchFamily="2" charset="77"/>
                  </a:rPr>
                  <a:t>đạt</a:t>
                </a:r>
                <a:r>
                  <a:rPr lang="en-US" sz="3600" dirty="0">
                    <a:latin typeface="Be Vietnam Pro" pitchFamily="2" charset="77"/>
                  </a:rPr>
                  <a:t> </a:t>
                </a:r>
                <a:r>
                  <a:rPr lang="en-US" sz="3600" dirty="0" err="1">
                    <a:latin typeface="Be Vietnam Pro" pitchFamily="2" charset="77"/>
                  </a:rPr>
                  <a:t>đến</a:t>
                </a:r>
                <a:r>
                  <a:rPr lang="en-US" sz="3600" dirty="0">
                    <a:latin typeface="Be Vietnam Pro" pitchFamily="2" charset="77"/>
                  </a:rPr>
                  <a:t> </a:t>
                </a:r>
                <a:r>
                  <a:rPr lang="en-US" sz="3600" dirty="0" err="1">
                    <a:latin typeface="Be Vietnam Pro" pitchFamily="2" charset="77"/>
                  </a:rPr>
                  <a:t>giá</a:t>
                </a:r>
                <a:r>
                  <a:rPr lang="en-US" sz="3600" dirty="0">
                    <a:latin typeface="Be Vietnam Pro" pitchFamily="2" charset="77"/>
                  </a:rPr>
                  <a:t> </a:t>
                </a:r>
                <a:r>
                  <a:rPr lang="en-US" sz="3600" dirty="0" err="1">
                    <a:latin typeface="Be Vietnam Pro" pitchFamily="2" charset="77"/>
                  </a:rPr>
                  <a:t>trị</a:t>
                </a:r>
                <a:r>
                  <a:rPr lang="en-US" sz="3600" dirty="0">
                    <a:latin typeface="Be Vietnam Pro" pitchFamily="2" charset="77"/>
                  </a:rPr>
                  <a:t> </a:t>
                </a:r>
                <a:r>
                  <a:rPr lang="en-US" sz="3600" dirty="0" err="1">
                    <a:latin typeface="Be Vietnam Pro" pitchFamily="2" charset="77"/>
                  </a:rPr>
                  <a:t>sai</a:t>
                </a:r>
                <a:r>
                  <a:rPr lang="en-US" sz="3600" dirty="0">
                    <a:latin typeface="Be Vietnam Pro" pitchFamily="2" charset="77"/>
                  </a:rPr>
                  <a:t> </a:t>
                </a:r>
                <a:r>
                  <a:rPr lang="en-US" sz="3600" dirty="0" err="1">
                    <a:latin typeface="Be Vietnam Pro" pitchFamily="2" charset="77"/>
                  </a:rPr>
                  <a:t>số</a:t>
                </a:r>
                <a:r>
                  <a:rPr lang="en-US" sz="3600" dirty="0">
                    <a:latin typeface="Be Vietnam Pro" pitchFamily="2" charset="77"/>
                  </a:rPr>
                  <a:t> </a:t>
                </a:r>
                <a:r>
                  <a:rPr lang="en-US" sz="3600" dirty="0" err="1">
                    <a:latin typeface="Be Vietnam Pro" pitchFamily="2" charset="77"/>
                  </a:rPr>
                  <a:t>tối</a:t>
                </a:r>
                <a:r>
                  <a:rPr lang="en-US" sz="3600" dirty="0">
                    <a:latin typeface="Be Vietnam Pro" pitchFamily="2" charset="77"/>
                  </a:rPr>
                  <a:t> </a:t>
                </a:r>
                <a:r>
                  <a:rPr lang="en-US" sz="3600" dirty="0" err="1">
                    <a:latin typeface="Be Vietnam Pro" pitchFamily="2" charset="77"/>
                  </a:rPr>
                  <a:t>thiểu</a:t>
                </a:r>
                <a:r>
                  <a:rPr lang="en-US" sz="3600" dirty="0">
                    <a:latin typeface="Be Vietnam Pro" pitchFamily="2" charset="77"/>
                  </a:rPr>
                  <a:t>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𝐽</m:t>
                        </m:r>
                      </m:e>
                      <m:sub>
                        <m:r>
                          <a:rPr lang="en-US" sz="3600" b="0" i="1" smtClean="0">
                            <a:latin typeface="Cambria Math" panose="02040503050406030204" pitchFamily="18" charset="0"/>
                          </a:rPr>
                          <m:t>𝑚𝑖𝑛</m:t>
                        </m:r>
                      </m:sub>
                    </m:sSub>
                  </m:oMath>
                </a14:m>
                <a:endParaRPr lang="en-US" sz="3600" dirty="0">
                  <a:latin typeface="Be Vietnam Pro" pitchFamily="2" charset="77"/>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818357" y="2179925"/>
                <a:ext cx="9372600" cy="6610528"/>
              </a:xfrm>
              <a:prstGeom prst="rect">
                <a:avLst/>
              </a:prstGeom>
              <a:blipFill>
                <a:blip r:embed="rId3"/>
                <a:stretch>
                  <a:fillRect l="-2571" t="-958" r="-2842" b="-3065"/>
                </a:stretch>
              </a:blipFill>
            </p:spPr>
            <p:txBody>
              <a:bodyPr/>
              <a:lstStyle/>
              <a:p>
                <a:r>
                  <a:rPr lang="en-VN">
                    <a:noFill/>
                  </a:rPr>
                  <a:t> </a:t>
                </a:r>
              </a:p>
            </p:txBody>
          </p:sp>
        </mc:Fallback>
      </mc:AlternateContent>
      <p:pic>
        <p:nvPicPr>
          <p:cNvPr id="31746" name="Picture 2" descr="Artificial Neural Network | Beginners Guide to ANN">
            <a:extLst>
              <a:ext uri="{FF2B5EF4-FFF2-40B4-BE49-F238E27FC236}">
                <a16:creationId xmlns:a16="http://schemas.microsoft.com/office/drawing/2014/main" id="{170308E2-F2E2-7A98-84D2-2440A1D419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945" y="3175000"/>
            <a:ext cx="8020635"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7C878FE-78CE-37C0-4FB3-D1B02C277357}"/>
              </a:ext>
            </a:extLst>
          </p:cNvPr>
          <p:cNvSpPr txBox="1"/>
          <p:nvPr/>
        </p:nvSpPr>
        <p:spPr>
          <a:xfrm>
            <a:off x="11105356" y="7708900"/>
            <a:ext cx="7086600" cy="646331"/>
          </a:xfrm>
          <a:prstGeom prst="rect">
            <a:avLst/>
          </a:prstGeom>
          <a:noFill/>
        </p:spPr>
        <p:txBody>
          <a:bodyPr wrap="square">
            <a:spAutoFit/>
          </a:bodyPr>
          <a:lstStyle/>
          <a:p>
            <a:r>
              <a:rPr lang="vi-VN" sz="3600" b="0" i="1" dirty="0">
                <a:solidFill>
                  <a:srgbClr val="374151"/>
                </a:solidFill>
                <a:effectLst/>
                <a:latin typeface="Be Vietnam Pro" pitchFamily="2" charset="77"/>
              </a:rPr>
              <a:t>Thuật toán Gradient Descent </a:t>
            </a:r>
            <a:endParaRPr lang="en-VN" sz="3600" i="1" dirty="0"/>
          </a:p>
        </p:txBody>
      </p:sp>
    </p:spTree>
    <p:extLst>
      <p:ext uri="{BB962C8B-B14F-4D97-AF65-F5344CB8AC3E}">
        <p14:creationId xmlns:p14="http://schemas.microsoft.com/office/powerpoint/2010/main" val="2228654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Giảm</a:t>
            </a:r>
            <a:r>
              <a:rPr lang="en-US" sz="4400" spc="-5" dirty="0">
                <a:cs typeface="Source Sans Pro Light"/>
              </a:rPr>
              <a:t> </a:t>
            </a:r>
            <a:r>
              <a:rPr lang="en-US" sz="4400" spc="-5" dirty="0" err="1">
                <a:cs typeface="Source Sans Pro Light"/>
              </a:rPr>
              <a:t>dần</a:t>
            </a:r>
            <a:r>
              <a:rPr lang="en-US" sz="4400" spc="-5" dirty="0">
                <a:cs typeface="Source Sans Pro Light"/>
              </a:rPr>
              <a:t> </a:t>
            </a:r>
            <a:r>
              <a:rPr lang="en-US" sz="4400" spc="-5" dirty="0" err="1">
                <a:cs typeface="Source Sans Pro Light"/>
              </a:rPr>
              <a:t>độ</a:t>
            </a:r>
            <a:r>
              <a:rPr lang="en-US" sz="4400" spc="-5" dirty="0">
                <a:cs typeface="Source Sans Pro Light"/>
              </a:rPr>
              <a:t> </a:t>
            </a:r>
            <a:r>
              <a:rPr lang="en-US" sz="4400" spc="-5" dirty="0" err="1">
                <a:cs typeface="Source Sans Pro Light"/>
              </a:rPr>
              <a:t>dốc</a:t>
            </a:r>
            <a:r>
              <a:rPr lang="en-US" sz="4400" spc="-5" dirty="0">
                <a:cs typeface="Source Sans Pro Light"/>
              </a:rPr>
              <a:t> </a:t>
            </a:r>
            <a:r>
              <a:rPr lang="en-US" sz="4400" spc="-5" dirty="0" err="1">
                <a:cs typeface="Source Sans Pro Light"/>
              </a:rPr>
              <a:t>ngẫu</a:t>
            </a:r>
            <a:r>
              <a:rPr lang="en-US" sz="4400" spc="-5" dirty="0">
                <a:cs typeface="Source Sans Pro Light"/>
              </a:rPr>
              <a:t> </a:t>
            </a:r>
            <a:r>
              <a:rPr lang="en-US" sz="4400" spc="-5" dirty="0" err="1">
                <a:cs typeface="Source Sans Pro Light"/>
              </a:rPr>
              <a:t>nhiên</a:t>
            </a:r>
            <a:r>
              <a:rPr lang="en-US" sz="4400" spc="-5" dirty="0">
                <a:cs typeface="Source Sans Pro Light"/>
              </a:rPr>
              <a:t> </a:t>
            </a:r>
            <a:r>
              <a:rPr lang="en-US" sz="4400" b="0" i="0" dirty="0">
                <a:solidFill>
                  <a:srgbClr val="374151"/>
                </a:solidFill>
                <a:effectLst/>
                <a:latin typeface="Be Vietnam Pro" pitchFamily="2" charset="77"/>
              </a:rPr>
              <a:t>Stochastic Gradient Descent</a:t>
            </a:r>
            <a:endParaRPr lang="vi-VN" sz="4400" spc="-5" dirty="0">
              <a:latin typeface="Be Vietnam Pro" pitchFamily="2" charset="77"/>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818356" y="2179925"/>
            <a:ext cx="11963400" cy="1957074"/>
          </a:xfrm>
          <a:prstGeom prst="rect">
            <a:avLst/>
          </a:prstGeom>
        </p:spPr>
        <p:txBody>
          <a:bodyPr vert="horz" wrap="square" lIns="0" tIns="12700" rIns="0" bIns="0" rtlCol="0">
            <a:spAutoFit/>
          </a:bodyPr>
          <a:lstStyle/>
          <a:p>
            <a:pPr marL="583565" marR="5080" indent="-571500" algn="just">
              <a:lnSpc>
                <a:spcPct val="120000"/>
              </a:lnSpc>
              <a:buFont typeface="Wingdings" pitchFamily="2" charset="2"/>
              <a:buChar char="§"/>
            </a:pPr>
            <a:r>
              <a:rPr lang="vi-VN" sz="3600" b="0" i="0" dirty="0">
                <a:solidFill>
                  <a:srgbClr val="374151"/>
                </a:solidFill>
                <a:effectLst/>
                <a:latin typeface="Be Vietnam Pro" pitchFamily="2" charset="77"/>
              </a:rPr>
              <a:t>Tốc độ học (a) trong phương trình cập nhật trọng số không nên quá nhỏ hoặc quá lớn đến mức không đạt được giá trị cực tiểu.</a:t>
            </a:r>
            <a:endParaRPr lang="en-US" sz="3600" b="0" i="0" dirty="0">
              <a:solidFill>
                <a:srgbClr val="222222"/>
              </a:solidFill>
              <a:effectLst/>
              <a:latin typeface="Be Vietnam Pro" pitchFamily="2" charset="77"/>
            </a:endParaRPr>
          </a:p>
        </p:txBody>
      </p:sp>
      <p:pic>
        <p:nvPicPr>
          <p:cNvPr id="31746" name="Picture 2" descr="Artificial Neural Network | Beginners Guide to ANN">
            <a:extLst>
              <a:ext uri="{FF2B5EF4-FFF2-40B4-BE49-F238E27FC236}">
                <a16:creationId xmlns:a16="http://schemas.microsoft.com/office/drawing/2014/main" id="{170308E2-F2E2-7A98-84D2-2440A1D41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8022" y="2174137"/>
            <a:ext cx="5246424" cy="2841087"/>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learning rate">
            <a:extLst>
              <a:ext uri="{FF2B5EF4-FFF2-40B4-BE49-F238E27FC236}">
                <a16:creationId xmlns:a16="http://schemas.microsoft.com/office/drawing/2014/main" id="{8C945E1A-D315-0502-D69A-76C470460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8956" y="5015224"/>
            <a:ext cx="5589271" cy="261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629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Giảm</a:t>
            </a:r>
            <a:r>
              <a:rPr lang="en-US" sz="4400" spc="-5" dirty="0">
                <a:cs typeface="Source Sans Pro Light"/>
              </a:rPr>
              <a:t> </a:t>
            </a:r>
            <a:r>
              <a:rPr lang="en-US" sz="4400" spc="-5" dirty="0" err="1">
                <a:cs typeface="Source Sans Pro Light"/>
              </a:rPr>
              <a:t>dần</a:t>
            </a:r>
            <a:r>
              <a:rPr lang="en-US" sz="4400" spc="-5" dirty="0">
                <a:cs typeface="Source Sans Pro Light"/>
              </a:rPr>
              <a:t> </a:t>
            </a:r>
            <a:r>
              <a:rPr lang="en-US" sz="4400" spc="-5" dirty="0" err="1">
                <a:cs typeface="Source Sans Pro Light"/>
              </a:rPr>
              <a:t>độc</a:t>
            </a:r>
            <a:r>
              <a:rPr lang="en-US" sz="4400" spc="-5" dirty="0">
                <a:cs typeface="Source Sans Pro Light"/>
              </a:rPr>
              <a:t> </a:t>
            </a:r>
            <a:r>
              <a:rPr lang="en-US" sz="4400" spc="-5" dirty="0" err="1">
                <a:cs typeface="Source Sans Pro Light"/>
              </a:rPr>
              <a:t>dốc</a:t>
            </a:r>
            <a:r>
              <a:rPr lang="en-US" sz="4400" spc="-5" dirty="0">
                <a:cs typeface="Source Sans Pro Light"/>
              </a:rPr>
              <a:t> </a:t>
            </a:r>
            <a:r>
              <a:rPr lang="en-US" sz="4400" spc="-5" dirty="0" err="1">
                <a:cs typeface="Source Sans Pro Light"/>
              </a:rPr>
              <a:t>ngẫu</a:t>
            </a:r>
            <a:r>
              <a:rPr lang="en-US" sz="4400" spc="-5" dirty="0">
                <a:cs typeface="Source Sans Pro Light"/>
              </a:rPr>
              <a:t> </a:t>
            </a:r>
            <a:r>
              <a:rPr lang="en-US" sz="4400" spc="-5" dirty="0" err="1">
                <a:cs typeface="Source Sans Pro Light"/>
              </a:rPr>
              <a:t>nhiên</a:t>
            </a:r>
            <a:r>
              <a:rPr lang="en-US" sz="4400" spc="-5" dirty="0">
                <a:cs typeface="Source Sans Pro Light"/>
              </a:rPr>
              <a:t> </a:t>
            </a:r>
            <a:r>
              <a:rPr lang="en-US" sz="4400" b="0" i="0" dirty="0">
                <a:solidFill>
                  <a:srgbClr val="374151"/>
                </a:solidFill>
                <a:effectLst/>
                <a:latin typeface="Be Vietnam Pro" pitchFamily="2" charset="77"/>
              </a:rPr>
              <a:t>Stochastic Gradient Descent</a:t>
            </a:r>
            <a:endParaRPr lang="vi-VN" sz="4400" spc="-5" dirty="0">
              <a:latin typeface="Be Vietnam Pro" pitchFamily="2" charset="77"/>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818356" y="2179925"/>
            <a:ext cx="11963400" cy="5945858"/>
          </a:xfrm>
          <a:prstGeom prst="rect">
            <a:avLst/>
          </a:prstGeom>
        </p:spPr>
        <p:txBody>
          <a:bodyPr vert="horz" wrap="square" lIns="0" tIns="12700" rIns="0" bIns="0" rtlCol="0">
            <a:spAutoFit/>
          </a:bodyPr>
          <a:lstStyle/>
          <a:p>
            <a:pPr marL="583565" marR="5080" indent="-571500" algn="just">
              <a:lnSpc>
                <a:spcPct val="120000"/>
              </a:lnSpc>
              <a:buFont typeface="Wingdings" pitchFamily="2" charset="2"/>
              <a:buChar char="§"/>
            </a:pPr>
            <a:r>
              <a:rPr lang="en-US" sz="3600" b="0" i="0" dirty="0" err="1">
                <a:solidFill>
                  <a:srgbClr val="374151"/>
                </a:solidFill>
                <a:effectLst/>
                <a:latin typeface="Be Vietnam Pro" pitchFamily="2" charset="77"/>
              </a:rPr>
              <a:t>Các</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bước</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xác</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định</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cực</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tiểu</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hoá</a:t>
            </a:r>
            <a:endParaRPr lang="en-US" sz="3600" b="0" i="0" dirty="0">
              <a:solidFill>
                <a:srgbClr val="374151"/>
              </a:solidFill>
              <a:effectLst/>
              <a:latin typeface="Be Vietnam Pro" pitchFamily="2" charset="77"/>
            </a:endParaRPr>
          </a:p>
          <a:p>
            <a:pPr marL="583565" marR="5080" indent="-571500" algn="just">
              <a:lnSpc>
                <a:spcPct val="120000"/>
              </a:lnSpc>
              <a:buFont typeface="Wingdings" pitchFamily="2" charset="2"/>
              <a:buChar char="§"/>
            </a:pPr>
            <a:r>
              <a:rPr lang="en-US" sz="3600" dirty="0" err="1">
                <a:solidFill>
                  <a:srgbClr val="222222"/>
                </a:solidFill>
                <a:latin typeface="Be Vietnam Pro" pitchFamily="2" charset="77"/>
              </a:rPr>
              <a:t>Bước</a:t>
            </a:r>
            <a:r>
              <a:rPr lang="en-US" sz="3600" dirty="0">
                <a:solidFill>
                  <a:srgbClr val="222222"/>
                </a:solidFill>
                <a:latin typeface="Be Vietnam Pro" pitchFamily="2" charset="77"/>
              </a:rPr>
              <a:t> 1</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khởi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tạo</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giá</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trị</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cho</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trọng</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số</a:t>
            </a:r>
            <a:r>
              <a:rPr lang="en-US" sz="3600" dirty="0">
                <a:solidFill>
                  <a:srgbClr val="222222"/>
                </a:solidFill>
                <a:latin typeface="Be Vietnam Pro" pitchFamily="2" charset="77"/>
              </a:rPr>
              <a:t> </a:t>
            </a:r>
            <a:r>
              <a:rPr lang="en-US" sz="3600" b="0" i="0" dirty="0">
                <a:solidFill>
                  <a:srgbClr val="222222"/>
                </a:solidFill>
                <a:effectLst/>
                <a:latin typeface="Be Vietnam Pro" pitchFamily="2" charset="77"/>
              </a:rPr>
              <a:t>w </a:t>
            </a:r>
            <a:r>
              <a:rPr lang="en-US" sz="3600" b="0" i="0" dirty="0" err="1">
                <a:solidFill>
                  <a:srgbClr val="222222"/>
                </a:solidFill>
                <a:effectLst/>
                <a:latin typeface="Be Vietnam Pro" pitchFamily="2" charset="77"/>
              </a:rPr>
              <a:t>và</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hệ</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số</a:t>
            </a:r>
            <a:r>
              <a:rPr lang="en-US" sz="3600" b="0" i="0" dirty="0">
                <a:solidFill>
                  <a:srgbClr val="222222"/>
                </a:solidFill>
                <a:effectLst/>
                <a:latin typeface="Be Vietnam Pro" pitchFamily="2" charset="77"/>
              </a:rPr>
              <a:t> b</a:t>
            </a:r>
          </a:p>
          <a:p>
            <a:pPr marL="583565" marR="5080" indent="-571500" algn="just">
              <a:lnSpc>
                <a:spcPct val="120000"/>
              </a:lnSpc>
              <a:buFont typeface="Wingdings" pitchFamily="2" charset="2"/>
              <a:buChar char="§"/>
            </a:pPr>
            <a:r>
              <a:rPr lang="en-US" sz="3600" dirty="0" err="1">
                <a:solidFill>
                  <a:srgbClr val="222222"/>
                </a:solidFill>
                <a:latin typeface="Be Vietnam Pro" pitchFamily="2" charset="77"/>
              </a:rPr>
              <a:t>Bước</a:t>
            </a:r>
            <a:r>
              <a:rPr lang="en-US" sz="3600" dirty="0">
                <a:solidFill>
                  <a:srgbClr val="222222"/>
                </a:solidFill>
                <a:latin typeface="Be Vietnam Pro" pitchFamily="2" charset="77"/>
              </a:rPr>
              <a:t> 2, </a:t>
            </a:r>
            <a:r>
              <a:rPr lang="en-US" sz="3600" dirty="0" err="1">
                <a:solidFill>
                  <a:srgbClr val="222222"/>
                </a:solidFill>
                <a:latin typeface="Be Vietnam Pro" pitchFamily="2" charset="77"/>
              </a:rPr>
              <a:t>tính</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toán</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độ</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dốc</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dựa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vào</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đạo</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hàm</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riêng</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của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hàm</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lỗi</a:t>
            </a:r>
            <a:r>
              <a:rPr lang="en-US" sz="3600" dirty="0">
                <a:solidFill>
                  <a:srgbClr val="222222"/>
                </a:solidFill>
                <a:latin typeface="Be Vietnam Pro" pitchFamily="2" charset="77"/>
              </a:rPr>
              <a:t> (error)</a:t>
            </a:r>
          </a:p>
          <a:p>
            <a:pPr marL="583565" marR="5080" indent="-571500" algn="just">
              <a:lnSpc>
                <a:spcPct val="120000"/>
              </a:lnSpc>
              <a:buFont typeface="Wingdings" pitchFamily="2" charset="2"/>
              <a:buChar char="§"/>
            </a:pPr>
            <a:r>
              <a:rPr lang="en-US" sz="3600" b="0" i="0" dirty="0" err="1">
                <a:solidFill>
                  <a:srgbClr val="222222"/>
                </a:solidFill>
                <a:effectLst/>
                <a:latin typeface="Be Vietnam Pro" pitchFamily="2" charset="77"/>
              </a:rPr>
              <a:t>B</a:t>
            </a:r>
            <a:r>
              <a:rPr lang="en-US" sz="3600" dirty="0" err="1">
                <a:solidFill>
                  <a:srgbClr val="222222"/>
                </a:solidFill>
                <a:latin typeface="Be Vietnam Pro" pitchFamily="2" charset="77"/>
              </a:rPr>
              <a:t>ước</a:t>
            </a:r>
            <a:r>
              <a:rPr lang="en-US" sz="3600" dirty="0">
                <a:solidFill>
                  <a:srgbClr val="222222"/>
                </a:solidFill>
                <a:latin typeface="Be Vietnam Pro" pitchFamily="2" charset="77"/>
              </a:rPr>
              <a:t> 3, </a:t>
            </a:r>
            <a:r>
              <a:rPr lang="vi-VN" sz="3600" dirty="0">
                <a:solidFill>
                  <a:srgbClr val="222222"/>
                </a:solidFill>
                <a:latin typeface="Be Vietnam Pro" pitchFamily="2" charset="77"/>
              </a:rPr>
              <a:t>sau đó, các trọng số mới (w</a:t>
            </a:r>
            <a:r>
              <a:rPr lang="vi-VN" sz="3600" baseline="-25000" dirty="0">
                <a:solidFill>
                  <a:srgbClr val="222222"/>
                </a:solidFill>
                <a:latin typeface="Be Vietnam Pro" pitchFamily="2" charset="77"/>
              </a:rPr>
              <a:t>new</a:t>
            </a:r>
            <a:r>
              <a:rPr lang="vi-VN" sz="3600" dirty="0">
                <a:solidFill>
                  <a:srgbClr val="222222"/>
                </a:solidFill>
                <a:latin typeface="Be Vietnam Pro" pitchFamily="2" charset="77"/>
              </a:rPr>
              <a:t>) được tính bằng công thức bên dưới, trong đó </a:t>
            </a:r>
            <a:r>
              <a:rPr lang="vi-VN" sz="3600" i="1" dirty="0">
                <a:solidFill>
                  <a:srgbClr val="222222"/>
                </a:solidFill>
                <a:latin typeface="Be Vietnam Pro" pitchFamily="2" charset="77"/>
              </a:rPr>
              <a:t>a</a:t>
            </a:r>
            <a:r>
              <a:rPr lang="vi-VN" sz="3600" dirty="0">
                <a:solidFill>
                  <a:srgbClr val="222222"/>
                </a:solidFill>
                <a:latin typeface="Be Vietnam Pro" pitchFamily="2" charset="77"/>
              </a:rPr>
              <a:t> là tốc độ học</a:t>
            </a:r>
          </a:p>
          <a:p>
            <a:pPr marL="583565" marR="5080" indent="-571500" algn="just">
              <a:lnSpc>
                <a:spcPct val="120000"/>
              </a:lnSpc>
              <a:buFont typeface="Wingdings" pitchFamily="2" charset="2"/>
              <a:buChar char="§"/>
            </a:pPr>
            <a:r>
              <a:rPr lang="vi-VN" sz="3600" b="0" i="0" dirty="0">
                <a:solidFill>
                  <a:srgbClr val="222222"/>
                </a:solidFill>
                <a:effectLst/>
                <a:latin typeface="Be Vietnam Pro" pitchFamily="2" charset="77"/>
              </a:rPr>
              <a:t>B</a:t>
            </a:r>
            <a:r>
              <a:rPr lang="vi-VN" sz="3600" dirty="0">
                <a:solidFill>
                  <a:srgbClr val="222222"/>
                </a:solidFill>
                <a:latin typeface="Be Vietnam Pro" pitchFamily="2" charset="77"/>
              </a:rPr>
              <a:t>ước 4, quá trình tính toán được lặp lại từ các trọng số mới này cho đến khi chúng ta đạt đến mức tối thiểu toàn cục và giá trị error được giảm thiểu.</a:t>
            </a:r>
            <a:endParaRPr lang="en-US" sz="3600" b="0" i="0" dirty="0">
              <a:solidFill>
                <a:srgbClr val="222222"/>
              </a:solidFill>
              <a:effectLst/>
              <a:latin typeface="Be Vietnam Pro" pitchFamily="2" charset="77"/>
            </a:endParaRPr>
          </a:p>
        </p:txBody>
      </p:sp>
      <p:pic>
        <p:nvPicPr>
          <p:cNvPr id="31746" name="Picture 2" descr="Artificial Neural Network | Beginners Guide to ANN">
            <a:extLst>
              <a:ext uri="{FF2B5EF4-FFF2-40B4-BE49-F238E27FC236}">
                <a16:creationId xmlns:a16="http://schemas.microsoft.com/office/drawing/2014/main" id="{170308E2-F2E2-7A98-84D2-2440A1D41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8022" y="2174137"/>
            <a:ext cx="5246424" cy="2841087"/>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weights">
            <a:extLst>
              <a:ext uri="{FF2B5EF4-FFF2-40B4-BE49-F238E27FC236}">
                <a16:creationId xmlns:a16="http://schemas.microsoft.com/office/drawing/2014/main" id="{B4A89610-8C59-8EDC-EA5D-F7CB16B51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8022" y="5346700"/>
            <a:ext cx="52578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91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Giảm</a:t>
            </a:r>
            <a:r>
              <a:rPr lang="en-US" sz="4400" spc="-5" dirty="0">
                <a:cs typeface="Source Sans Pro Light"/>
              </a:rPr>
              <a:t> </a:t>
            </a:r>
            <a:r>
              <a:rPr lang="en-US" sz="4400" spc="-5" dirty="0" err="1">
                <a:cs typeface="Source Sans Pro Light"/>
              </a:rPr>
              <a:t>dần</a:t>
            </a:r>
            <a:r>
              <a:rPr lang="en-US" sz="4400" spc="-5" dirty="0">
                <a:cs typeface="Source Sans Pro Light"/>
              </a:rPr>
              <a:t> </a:t>
            </a:r>
            <a:r>
              <a:rPr lang="en-US" sz="4400" spc="-5" dirty="0" err="1">
                <a:cs typeface="Source Sans Pro Light"/>
              </a:rPr>
              <a:t>độc</a:t>
            </a:r>
            <a:r>
              <a:rPr lang="en-US" sz="4400" spc="-5" dirty="0">
                <a:cs typeface="Source Sans Pro Light"/>
              </a:rPr>
              <a:t> </a:t>
            </a:r>
            <a:r>
              <a:rPr lang="en-US" sz="4400" spc="-5" dirty="0" err="1">
                <a:cs typeface="Source Sans Pro Light"/>
              </a:rPr>
              <a:t>dốc</a:t>
            </a:r>
            <a:r>
              <a:rPr lang="en-US" sz="4400" spc="-5" dirty="0">
                <a:cs typeface="Source Sans Pro Light"/>
              </a:rPr>
              <a:t> </a:t>
            </a:r>
            <a:r>
              <a:rPr lang="en-US" sz="4400" spc="-5" dirty="0" err="1">
                <a:cs typeface="Source Sans Pro Light"/>
              </a:rPr>
              <a:t>ngẫu</a:t>
            </a:r>
            <a:r>
              <a:rPr lang="en-US" sz="4400" spc="-5" dirty="0">
                <a:cs typeface="Source Sans Pro Light"/>
              </a:rPr>
              <a:t> </a:t>
            </a:r>
            <a:r>
              <a:rPr lang="en-US" sz="4400" spc="-5" dirty="0" err="1">
                <a:cs typeface="Source Sans Pro Light"/>
              </a:rPr>
              <a:t>nhiên</a:t>
            </a:r>
            <a:r>
              <a:rPr lang="en-US" sz="4400" spc="-5" dirty="0">
                <a:cs typeface="Source Sans Pro Light"/>
              </a:rPr>
              <a:t> </a:t>
            </a:r>
            <a:r>
              <a:rPr lang="en-US" sz="4400" b="0" i="0" dirty="0">
                <a:solidFill>
                  <a:srgbClr val="374151"/>
                </a:solidFill>
                <a:effectLst/>
                <a:latin typeface="Be Vietnam Pro" pitchFamily="2" charset="77"/>
              </a:rPr>
              <a:t>Stochastic Gradient Descent</a:t>
            </a:r>
            <a:endParaRPr lang="vi-VN" sz="4400" spc="-5" dirty="0">
              <a:latin typeface="Be Vietnam Pro" pitchFamily="2" charset="77"/>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818356" y="2179925"/>
                <a:ext cx="17602200" cy="7120604"/>
              </a:xfrm>
              <a:prstGeom prst="rect">
                <a:avLst/>
              </a:prstGeom>
            </p:spPr>
            <p:txBody>
              <a:bodyPr vert="horz" wrap="square" lIns="0" tIns="12700" rIns="0" bIns="0" rtlCol="0">
                <a:spAutoFit/>
              </a:bodyPr>
              <a:lstStyle/>
              <a:p>
                <a:pPr marL="583565" marR="5080" indent="-571500" algn="just">
                  <a:lnSpc>
                    <a:spcPct val="120000"/>
                  </a:lnSpc>
                  <a:buFont typeface="Wingdings" pitchFamily="2" charset="2"/>
                  <a:buChar char="§"/>
                </a:pPr>
                <a:r>
                  <a:rPr lang="vi-VN" sz="3600" b="0" i="0" dirty="0">
                    <a:solidFill>
                      <a:srgbClr val="374151"/>
                    </a:solidFill>
                    <a:effectLst/>
                    <a:latin typeface="Be Vietnam Pro" pitchFamily="2" charset="77"/>
                  </a:rPr>
                  <a:t>Thuật toán giảm độ dốc ngẫu nhiên (SGD) giups chúng ta biết cách làm thế nào để thay đổi trọng số (w) và độ lệch (b) để giảm thiểu tối đa giá trị tổn thất (mất mát) thông qua phương trình sau:</a:t>
                </a:r>
              </a:p>
              <a:p>
                <a:pPr marL="583565" marR="5080" indent="-571500" algn="just">
                  <a:lnSpc>
                    <a:spcPct val="120000"/>
                  </a:lnSpc>
                  <a:buFont typeface="Wingdings" pitchFamily="2" charset="2"/>
                  <a:buChar char="§"/>
                </a:pPr>
                <a14:m>
                  <m:oMath xmlns:m="http://schemas.openxmlformats.org/officeDocument/2006/math">
                    <m:sSub>
                      <m:sSubPr>
                        <m:ctrlPr>
                          <a:rPr lang="en-US" sz="3600" b="0" i="1" smtClean="0">
                            <a:solidFill>
                              <a:srgbClr val="222222"/>
                            </a:solidFill>
                            <a:effectLst/>
                            <a:latin typeface="Cambria Math" panose="02040503050406030204" pitchFamily="18" charset="0"/>
                          </a:rPr>
                        </m:ctrlPr>
                      </m:sSubPr>
                      <m:e>
                        <m:r>
                          <a:rPr lang="en-US" sz="3600" b="0" i="1" smtClean="0">
                            <a:solidFill>
                              <a:srgbClr val="222222"/>
                            </a:solidFill>
                            <a:effectLst/>
                            <a:latin typeface="Cambria Math" panose="02040503050406030204" pitchFamily="18" charset="0"/>
                          </a:rPr>
                          <m:t>𝑤</m:t>
                        </m:r>
                      </m:e>
                      <m:sub>
                        <m:r>
                          <a:rPr lang="en-US" sz="3600" b="0" i="1" smtClean="0">
                            <a:solidFill>
                              <a:srgbClr val="222222"/>
                            </a:solidFill>
                            <a:effectLst/>
                            <a:latin typeface="Cambria Math" panose="02040503050406030204" pitchFamily="18" charset="0"/>
                          </a:rPr>
                          <m:t>1</m:t>
                        </m:r>
                      </m:sub>
                    </m:sSub>
                    <m:r>
                      <a:rPr lang="en-US" sz="3600" b="0" i="1" smtClean="0">
                        <a:solidFill>
                          <a:srgbClr val="222222"/>
                        </a:solidFill>
                        <a:effectLst/>
                        <a:latin typeface="Cambria Math" panose="02040503050406030204" pitchFamily="18" charset="0"/>
                        <a:ea typeface="Cambria Math" panose="02040503050406030204" pitchFamily="18" charset="0"/>
                      </a:rPr>
                      <m:t>←</m:t>
                    </m:r>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1</m:t>
                        </m:r>
                      </m:sub>
                    </m:sSub>
                    <m:r>
                      <a:rPr lang="en-US" sz="3600" b="0" i="1" smtClean="0">
                        <a:solidFill>
                          <a:srgbClr val="222222"/>
                        </a:solidFill>
                        <a:effectLst/>
                        <a:latin typeface="Cambria Math" panose="02040503050406030204" pitchFamily="18" charset="0"/>
                        <a:ea typeface="Cambria Math" panose="02040503050406030204" pitchFamily="18" charset="0"/>
                      </a:rPr>
                      <m:t>−</m:t>
                    </m:r>
                    <m:r>
                      <a:rPr lang="en-US" sz="3600" b="0" i="1" smtClean="0">
                        <a:solidFill>
                          <a:srgbClr val="222222"/>
                        </a:solidFill>
                        <a:effectLst/>
                        <a:latin typeface="Cambria Math" panose="02040503050406030204" pitchFamily="18" charset="0"/>
                        <a:ea typeface="Cambria Math" panose="02040503050406030204" pitchFamily="18" charset="0"/>
                      </a:rPr>
                      <m:t>𝜂</m:t>
                    </m:r>
                    <m:f>
                      <m:fPr>
                        <m:ctrlPr>
                          <a:rPr lang="en-US" sz="3600" b="0" i="1" smtClean="0">
                            <a:solidFill>
                              <a:srgbClr val="222222"/>
                            </a:solidFill>
                            <a:effectLst/>
                            <a:latin typeface="Cambria Math" panose="02040503050406030204" pitchFamily="18" charset="0"/>
                            <a:ea typeface="Cambria Math" panose="02040503050406030204" pitchFamily="18" charset="0"/>
                          </a:rPr>
                        </m:ctrlPr>
                      </m:fPr>
                      <m:num>
                        <m:r>
                          <a:rPr lang="en-US" sz="3600" b="0" i="1" smtClean="0">
                            <a:solidFill>
                              <a:srgbClr val="222222"/>
                            </a:solidFill>
                            <a:effectLst/>
                            <a:latin typeface="Cambria Math" panose="02040503050406030204" pitchFamily="18" charset="0"/>
                            <a:ea typeface="Cambria Math" panose="02040503050406030204" pitchFamily="18" charset="0"/>
                          </a:rPr>
                          <m:t>𝜕</m:t>
                        </m:r>
                        <m:r>
                          <a:rPr lang="en-US" sz="3600" b="0" i="1" smtClean="0">
                            <a:solidFill>
                              <a:srgbClr val="222222"/>
                            </a:solidFill>
                            <a:effectLst/>
                            <a:latin typeface="Cambria Math" panose="02040503050406030204" pitchFamily="18" charset="0"/>
                            <a:ea typeface="Cambria Math" panose="02040503050406030204" pitchFamily="18" charset="0"/>
                          </a:rPr>
                          <m:t>ℒ</m:t>
                        </m:r>
                      </m:num>
                      <m:den>
                        <m:r>
                          <a:rPr lang="en-US" sz="3600" b="0" i="1" smtClean="0">
                            <a:solidFill>
                              <a:srgbClr val="222222"/>
                            </a:solidFill>
                            <a:effectLst/>
                            <a:latin typeface="Cambria Math" panose="02040503050406030204" pitchFamily="18" charset="0"/>
                            <a:ea typeface="Cambria Math" panose="02040503050406030204" pitchFamily="18" charset="0"/>
                          </a:rPr>
                          <m:t>𝜕</m:t>
                        </m:r>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1</m:t>
                            </m:r>
                          </m:sub>
                        </m:sSub>
                      </m:den>
                    </m:f>
                  </m:oMath>
                </a14:m>
                <a:endParaRPr lang="en-US" sz="3600" b="0" i="0" dirty="0">
                  <a:solidFill>
                    <a:srgbClr val="222222"/>
                  </a:solidFill>
                  <a:effectLst/>
                  <a:latin typeface="Be Vietnam Pro" pitchFamily="2" charset="77"/>
                </a:endParaRPr>
              </a:p>
              <a:p>
                <a:pPr marL="583565" marR="5080" indent="-571500" algn="just">
                  <a:lnSpc>
                    <a:spcPct val="120000"/>
                  </a:lnSpc>
                  <a:buFont typeface="Wingdings" pitchFamily="2" charset="2"/>
                  <a:buChar char="§"/>
                </a:pPr>
                <a14:m>
                  <m:oMath xmlns:m="http://schemas.openxmlformats.org/officeDocument/2006/math">
                    <m:r>
                      <a:rPr lang="en-US" sz="3600" b="0" i="1" smtClean="0">
                        <a:solidFill>
                          <a:srgbClr val="222222"/>
                        </a:solidFill>
                        <a:effectLst/>
                        <a:latin typeface="Cambria Math" panose="02040503050406030204" pitchFamily="18" charset="0"/>
                        <a:ea typeface="Cambria Math" panose="02040503050406030204" pitchFamily="18" charset="0"/>
                      </a:rPr>
                      <m:t>𝜂</m:t>
                    </m:r>
                    <m:r>
                      <a:rPr lang="en-US" sz="3600" b="0" i="1" smtClean="0">
                        <a:solidFill>
                          <a:srgbClr val="222222"/>
                        </a:solidFill>
                        <a:effectLst/>
                        <a:latin typeface="Cambria Math" panose="02040503050406030204" pitchFamily="18" charset="0"/>
                        <a:ea typeface="Cambria Math" panose="02040503050406030204" pitchFamily="18" charset="0"/>
                      </a:rPr>
                      <m:t>: </m:t>
                    </m:r>
                  </m:oMath>
                </a14:m>
                <a:r>
                  <a:rPr lang="en-US" sz="3600" i="0" dirty="0" err="1">
                    <a:solidFill>
                      <a:srgbClr val="222222"/>
                    </a:solidFill>
                    <a:effectLst/>
                    <a:latin typeface="Be Vietnam Pro" pitchFamily="2" charset="77"/>
                  </a:rPr>
                  <a:t>hằng</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số</a:t>
                </a:r>
                <a:r>
                  <a:rPr lang="en-US" sz="3600" i="0" dirty="0">
                    <a:solidFill>
                      <a:srgbClr val="222222"/>
                    </a:solidFill>
                    <a:effectLst/>
                    <a:latin typeface="Be Vietnam Pro" pitchFamily="2" charset="77"/>
                  </a:rPr>
                  <a:t> (learning rate) </a:t>
                </a:r>
                <a:r>
                  <a:rPr lang="en-US" sz="3600" i="0" dirty="0" err="1">
                    <a:solidFill>
                      <a:srgbClr val="222222"/>
                    </a:solidFill>
                    <a:effectLst/>
                    <a:latin typeface="Be Vietnam Pro" pitchFamily="2" charset="77"/>
                  </a:rPr>
                  <a:t>kiểm</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soát</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tốc</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độ</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huấn</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luyện</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dữ</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liệu</a:t>
                </a:r>
                <a:r>
                  <a:rPr lang="en-US" sz="3600" i="0" dirty="0">
                    <a:solidFill>
                      <a:srgbClr val="222222"/>
                    </a:solidFill>
                    <a:effectLst/>
                    <a:latin typeface="Be Vietnam Pro" pitchFamily="2" charset="77"/>
                  </a:rPr>
                  <a:t>.</a:t>
                </a:r>
                <a:endParaRPr lang="en-US" sz="3600" dirty="0">
                  <a:solidFill>
                    <a:srgbClr val="222222"/>
                  </a:solidFill>
                  <a:latin typeface="-apple-system"/>
                </a:endParaRPr>
              </a:p>
              <a:p>
                <a:pPr marL="583565" marR="5080" indent="-571500" algn="just">
                  <a:lnSpc>
                    <a:spcPct val="120000"/>
                  </a:lnSpc>
                  <a:buFont typeface="Wingdings" pitchFamily="2" charset="2"/>
                  <a:buChar char="§"/>
                </a:pPr>
                <a:r>
                  <a:rPr lang="en-US" sz="3600" b="0" i="0" dirty="0" err="1">
                    <a:solidFill>
                      <a:srgbClr val="222222"/>
                    </a:solidFill>
                    <a:effectLst/>
                    <a:latin typeface="Be Vietnam Pro" pitchFamily="2" charset="77"/>
                  </a:rPr>
                  <a:t>Nếu</a:t>
                </a:r>
                <a:r>
                  <a:rPr lang="en-US" sz="3600" b="0" i="0" dirty="0">
                    <a:solidFill>
                      <a:srgbClr val="222222"/>
                    </a:solidFill>
                    <a:effectLst/>
                    <a:latin typeface="Be Vietnam Pro" pitchFamily="2" charset="77"/>
                  </a:rPr>
                  <a:t> </a:t>
                </a:r>
                <a14:m>
                  <m:oMath xmlns:m="http://schemas.openxmlformats.org/officeDocument/2006/math">
                    <m:f>
                      <m:fPr>
                        <m:ctrlPr>
                          <a:rPr lang="en-US" sz="3600" b="0" i="1" smtClean="0">
                            <a:solidFill>
                              <a:srgbClr val="222222"/>
                            </a:solidFill>
                            <a:effectLst/>
                            <a:latin typeface="Cambria Math" panose="02040503050406030204" pitchFamily="18" charset="0"/>
                            <a:ea typeface="Cambria Math" panose="02040503050406030204" pitchFamily="18" charset="0"/>
                          </a:rPr>
                        </m:ctrlPr>
                      </m:fPr>
                      <m:num>
                        <m:r>
                          <a:rPr lang="en-US" sz="3600" b="0" i="1" smtClean="0">
                            <a:solidFill>
                              <a:srgbClr val="222222"/>
                            </a:solidFill>
                            <a:effectLst/>
                            <a:latin typeface="Cambria Math" panose="02040503050406030204" pitchFamily="18" charset="0"/>
                            <a:ea typeface="Cambria Math" panose="02040503050406030204" pitchFamily="18" charset="0"/>
                          </a:rPr>
                          <m:t>𝜕</m:t>
                        </m:r>
                        <m:r>
                          <a:rPr lang="en-US" sz="3600" b="0" i="1" smtClean="0">
                            <a:solidFill>
                              <a:srgbClr val="222222"/>
                            </a:solidFill>
                            <a:effectLst/>
                            <a:latin typeface="Cambria Math" panose="02040503050406030204" pitchFamily="18" charset="0"/>
                            <a:ea typeface="Cambria Math" panose="02040503050406030204" pitchFamily="18" charset="0"/>
                          </a:rPr>
                          <m:t>ℒ</m:t>
                        </m:r>
                      </m:num>
                      <m:den>
                        <m:r>
                          <a:rPr lang="en-US" sz="3600" b="0" i="1" smtClean="0">
                            <a:solidFill>
                              <a:srgbClr val="222222"/>
                            </a:solidFill>
                            <a:effectLst/>
                            <a:latin typeface="Cambria Math" panose="02040503050406030204" pitchFamily="18" charset="0"/>
                            <a:ea typeface="Cambria Math" panose="02040503050406030204" pitchFamily="18" charset="0"/>
                          </a:rPr>
                          <m:t>𝜕</m:t>
                        </m:r>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1</m:t>
                            </m:r>
                          </m:sub>
                        </m:sSub>
                      </m:den>
                    </m:f>
                  </m:oMath>
                </a14:m>
                <a:r>
                  <a:rPr lang="en-US" sz="3600" b="0" i="0" dirty="0">
                    <a:solidFill>
                      <a:srgbClr val="222222"/>
                    </a:solidFill>
                    <a:effectLst/>
                    <a:latin typeface="Be Vietnam Pro" pitchFamily="2" charset="77"/>
                  </a:rPr>
                  <a:t> &gt;0, </a:t>
                </a:r>
                <a14:m>
                  <m:oMath xmlns:m="http://schemas.openxmlformats.org/officeDocument/2006/math">
                    <m:sSub>
                      <m:sSubPr>
                        <m:ctrlPr>
                          <a:rPr lang="en-US" sz="3600" i="1">
                            <a:solidFill>
                              <a:srgbClr val="222222"/>
                            </a:solidFill>
                            <a:latin typeface="Cambria Math" panose="02040503050406030204" pitchFamily="18" charset="0"/>
                            <a:ea typeface="Cambria Math" panose="02040503050406030204" pitchFamily="18" charset="0"/>
                          </a:rPr>
                        </m:ctrlPr>
                      </m:sSubPr>
                      <m:e>
                        <m:r>
                          <a:rPr lang="en-US" sz="3600" i="1">
                            <a:solidFill>
                              <a:srgbClr val="222222"/>
                            </a:solidFill>
                            <a:latin typeface="Cambria Math" panose="02040503050406030204" pitchFamily="18" charset="0"/>
                            <a:ea typeface="Cambria Math" panose="02040503050406030204" pitchFamily="18" charset="0"/>
                          </a:rPr>
                          <m:t>𝑤</m:t>
                        </m:r>
                      </m:e>
                      <m:sub>
                        <m:r>
                          <a:rPr lang="en-US" sz="3600" i="1">
                            <a:solidFill>
                              <a:srgbClr val="222222"/>
                            </a:solidFill>
                            <a:latin typeface="Cambria Math" panose="02040503050406030204" pitchFamily="18" charset="0"/>
                            <a:ea typeface="Cambria Math" panose="02040503050406030204" pitchFamily="18" charset="0"/>
                          </a:rPr>
                          <m:t>1</m:t>
                        </m:r>
                      </m:sub>
                    </m:sSub>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tăng</a:t>
                </a:r>
                <a:r>
                  <a:rPr lang="en-US" sz="3600" dirty="0">
                    <a:solidFill>
                      <a:srgbClr val="222222"/>
                    </a:solidFill>
                    <a:latin typeface="Be Vietnam Pro" pitchFamily="2" charset="77"/>
                  </a:rPr>
                  <a:t>, </a:t>
                </a:r>
                <a14:m>
                  <m:oMath xmlns:m="http://schemas.openxmlformats.org/officeDocument/2006/math">
                    <m:r>
                      <a:rPr lang="en-US" sz="3600" i="1">
                        <a:solidFill>
                          <a:srgbClr val="222222"/>
                        </a:solidFill>
                        <a:latin typeface="Cambria Math" panose="02040503050406030204" pitchFamily="18" charset="0"/>
                        <a:ea typeface="Cambria Math" panose="02040503050406030204" pitchFamily="18" charset="0"/>
                      </a:rPr>
                      <m:t>ℒ</m:t>
                    </m:r>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giảm</a:t>
                </a:r>
                <a:endParaRPr lang="en-US" sz="3600" b="0" i="0" dirty="0">
                  <a:solidFill>
                    <a:srgbClr val="222222"/>
                  </a:solidFill>
                  <a:effectLst/>
                  <a:latin typeface="Be Vietnam Pro" pitchFamily="2" charset="77"/>
                </a:endParaRPr>
              </a:p>
              <a:p>
                <a:pPr marL="583565" marR="5080" indent="-571500" algn="just">
                  <a:lnSpc>
                    <a:spcPct val="120000"/>
                  </a:lnSpc>
                  <a:buFont typeface="Wingdings" pitchFamily="2" charset="2"/>
                  <a:buChar char="§"/>
                </a:pPr>
                <a:r>
                  <a:rPr lang="en-US" sz="3600" b="0" i="0" dirty="0">
                    <a:solidFill>
                      <a:srgbClr val="222222"/>
                    </a:solidFill>
                    <a:effectLst/>
                    <a:latin typeface="Be Vietnam Pro" pitchFamily="2" charset="77"/>
                  </a:rPr>
                  <a:t>Nếu </a:t>
                </a:r>
                <a14:m>
                  <m:oMath xmlns:m="http://schemas.openxmlformats.org/officeDocument/2006/math">
                    <m:f>
                      <m:fPr>
                        <m:ctrlPr>
                          <a:rPr lang="en-US" sz="3600" b="0" i="1" smtClean="0">
                            <a:solidFill>
                              <a:srgbClr val="222222"/>
                            </a:solidFill>
                            <a:effectLst/>
                            <a:latin typeface="Cambria Math" panose="02040503050406030204" pitchFamily="18" charset="0"/>
                            <a:ea typeface="Cambria Math" panose="02040503050406030204" pitchFamily="18" charset="0"/>
                          </a:rPr>
                        </m:ctrlPr>
                      </m:fPr>
                      <m:num>
                        <m:r>
                          <a:rPr lang="en-US" sz="3600" b="0" i="1" smtClean="0">
                            <a:solidFill>
                              <a:srgbClr val="222222"/>
                            </a:solidFill>
                            <a:effectLst/>
                            <a:latin typeface="Cambria Math" panose="02040503050406030204" pitchFamily="18" charset="0"/>
                            <a:ea typeface="Cambria Math" panose="02040503050406030204" pitchFamily="18" charset="0"/>
                          </a:rPr>
                          <m:t>𝜕</m:t>
                        </m:r>
                        <m:r>
                          <a:rPr lang="en-US" sz="3600" b="0" i="1" smtClean="0">
                            <a:solidFill>
                              <a:srgbClr val="222222"/>
                            </a:solidFill>
                            <a:effectLst/>
                            <a:latin typeface="Cambria Math" panose="02040503050406030204" pitchFamily="18" charset="0"/>
                            <a:ea typeface="Cambria Math" panose="02040503050406030204" pitchFamily="18" charset="0"/>
                          </a:rPr>
                          <m:t>ℒ</m:t>
                        </m:r>
                      </m:num>
                      <m:den>
                        <m:r>
                          <a:rPr lang="en-US" sz="3600" b="0" i="1" smtClean="0">
                            <a:solidFill>
                              <a:srgbClr val="222222"/>
                            </a:solidFill>
                            <a:effectLst/>
                            <a:latin typeface="Cambria Math" panose="02040503050406030204" pitchFamily="18" charset="0"/>
                            <a:ea typeface="Cambria Math" panose="02040503050406030204" pitchFamily="18" charset="0"/>
                          </a:rPr>
                          <m:t>𝜕</m:t>
                        </m:r>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1</m:t>
                            </m:r>
                          </m:sub>
                        </m:sSub>
                      </m:den>
                    </m:f>
                  </m:oMath>
                </a14:m>
                <a:r>
                  <a:rPr lang="en-US" sz="3600" b="0" i="0" dirty="0">
                    <a:solidFill>
                      <a:srgbClr val="222222"/>
                    </a:solidFill>
                    <a:effectLst/>
                    <a:latin typeface="Be Vietnam Pro" pitchFamily="2" charset="77"/>
                  </a:rPr>
                  <a:t> &lt;0, </a:t>
                </a:r>
                <a14:m>
                  <m:oMath xmlns:m="http://schemas.openxmlformats.org/officeDocument/2006/math">
                    <m:sSub>
                      <m:sSubPr>
                        <m:ctrlPr>
                          <a:rPr lang="en-US" sz="3600" i="1">
                            <a:solidFill>
                              <a:srgbClr val="222222"/>
                            </a:solidFill>
                            <a:latin typeface="Cambria Math" panose="02040503050406030204" pitchFamily="18" charset="0"/>
                            <a:ea typeface="Cambria Math" panose="02040503050406030204" pitchFamily="18" charset="0"/>
                          </a:rPr>
                        </m:ctrlPr>
                      </m:sSubPr>
                      <m:e>
                        <m:r>
                          <a:rPr lang="en-US" sz="3600" i="1">
                            <a:solidFill>
                              <a:srgbClr val="222222"/>
                            </a:solidFill>
                            <a:latin typeface="Cambria Math" panose="02040503050406030204" pitchFamily="18" charset="0"/>
                            <a:ea typeface="Cambria Math" panose="02040503050406030204" pitchFamily="18" charset="0"/>
                          </a:rPr>
                          <m:t>𝑤</m:t>
                        </m:r>
                      </m:e>
                      <m:sub>
                        <m:r>
                          <a:rPr lang="en-US" sz="3600" i="1">
                            <a:solidFill>
                              <a:srgbClr val="222222"/>
                            </a:solidFill>
                            <a:latin typeface="Cambria Math" panose="02040503050406030204" pitchFamily="18" charset="0"/>
                            <a:ea typeface="Cambria Math" panose="02040503050406030204" pitchFamily="18" charset="0"/>
                          </a:rPr>
                          <m:t>1</m:t>
                        </m:r>
                      </m:sub>
                    </m:sSub>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giảm</a:t>
                </a:r>
                <a:r>
                  <a:rPr lang="en-US" sz="3600" dirty="0">
                    <a:solidFill>
                      <a:srgbClr val="222222"/>
                    </a:solidFill>
                    <a:latin typeface="Be Vietnam Pro" pitchFamily="2" charset="77"/>
                  </a:rPr>
                  <a:t>, </a:t>
                </a:r>
                <a14:m>
                  <m:oMath xmlns:m="http://schemas.openxmlformats.org/officeDocument/2006/math">
                    <m:r>
                      <a:rPr lang="en-US" sz="3600" i="1">
                        <a:solidFill>
                          <a:srgbClr val="222222"/>
                        </a:solidFill>
                        <a:latin typeface="Cambria Math" panose="02040503050406030204" pitchFamily="18" charset="0"/>
                        <a:ea typeface="Cambria Math" panose="02040503050406030204" pitchFamily="18" charset="0"/>
                      </a:rPr>
                      <m:t>ℒ</m:t>
                    </m:r>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giảm</a:t>
                </a:r>
                <a:endParaRPr lang="en-US" sz="3600" b="0" i="0" dirty="0">
                  <a:solidFill>
                    <a:srgbClr val="222222"/>
                  </a:solidFill>
                  <a:effectLst/>
                  <a:latin typeface="Be Vietnam Pro" pitchFamily="2" charset="77"/>
                </a:endParaRPr>
              </a:p>
              <a:p>
                <a:pPr marL="583565" marR="5080" indent="-571500" algn="just">
                  <a:lnSpc>
                    <a:spcPct val="120000"/>
                  </a:lnSpc>
                  <a:buFont typeface="Wingdings" pitchFamily="2" charset="2"/>
                  <a:buChar char="§"/>
                </a:pPr>
                <a:r>
                  <a:rPr lang="en-US" sz="3600" b="0" i="0" dirty="0" err="1">
                    <a:solidFill>
                      <a:srgbClr val="222222"/>
                    </a:solidFill>
                    <a:effectLst/>
                    <a:latin typeface="Be Vietnam Pro" pitchFamily="2" charset="77"/>
                  </a:rPr>
                  <a:t>Nếu</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chúng</a:t>
                </a:r>
                <a:r>
                  <a:rPr lang="en-US" sz="3600" b="0" i="0" dirty="0">
                    <a:solidFill>
                      <a:srgbClr val="222222"/>
                    </a:solidFill>
                    <a:effectLst/>
                    <a:latin typeface="Be Vietnam Pro" pitchFamily="2" charset="77"/>
                  </a:rPr>
                  <a:t> ta </a:t>
                </a:r>
                <a:r>
                  <a:rPr lang="en-US" sz="3600" b="0" i="0" dirty="0" err="1">
                    <a:solidFill>
                      <a:srgbClr val="222222"/>
                    </a:solidFill>
                    <a:effectLst/>
                    <a:latin typeface="Be Vietnam Pro" pitchFamily="2" charset="77"/>
                  </a:rPr>
                  <a:t>thực</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hiện</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với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mọi</a:t>
                </a:r>
                <a:r>
                  <a:rPr lang="en-US" sz="3600" b="0" i="0" dirty="0">
                    <a:solidFill>
                      <a:srgbClr val="222222"/>
                    </a:solidFill>
                    <a:effectLst/>
                    <a:latin typeface="Be Vietnam Pro" pitchFamily="2" charset="77"/>
                  </a:rPr>
                  <a:t> </a:t>
                </a:r>
                <a14:m>
                  <m:oMath xmlns:m="http://schemas.openxmlformats.org/officeDocument/2006/math">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𝑖</m:t>
                        </m:r>
                      </m:sub>
                    </m:sSub>
                  </m:oMath>
                </a14:m>
                <a:r>
                  <a:rPr lang="en-US" sz="3600" b="0" i="0" dirty="0">
                    <a:solidFill>
                      <a:srgbClr val="222222"/>
                    </a:solidFill>
                    <a:effectLst/>
                    <a:latin typeface="Be Vietnam Pro" pitchFamily="2" charset="77"/>
                  </a:rPr>
                  <a:t> và </a:t>
                </a:r>
                <a14:m>
                  <m:oMath xmlns:m="http://schemas.openxmlformats.org/officeDocument/2006/math">
                    <m:sSub>
                      <m:sSubPr>
                        <m:ctrlPr>
                          <a:rPr lang="en-US" sz="3600" i="1">
                            <a:solidFill>
                              <a:srgbClr val="222222"/>
                            </a:solidFill>
                            <a:latin typeface="Cambria Math" panose="02040503050406030204" pitchFamily="18" charset="0"/>
                            <a:ea typeface="Cambria Math" panose="02040503050406030204" pitchFamily="18" charset="0"/>
                          </a:rPr>
                        </m:ctrlPr>
                      </m:sSubPr>
                      <m:e>
                        <m:r>
                          <a:rPr lang="en-US" sz="3600" b="0" i="1" smtClean="0">
                            <a:solidFill>
                              <a:srgbClr val="222222"/>
                            </a:solidFill>
                            <a:latin typeface="Cambria Math" panose="02040503050406030204" pitchFamily="18" charset="0"/>
                            <a:ea typeface="Cambria Math" panose="02040503050406030204" pitchFamily="18" charset="0"/>
                          </a:rPr>
                          <m:t>𝑏</m:t>
                        </m:r>
                      </m:e>
                      <m:sub>
                        <m:r>
                          <a:rPr lang="en-US" sz="3600" b="0" i="1" smtClean="0">
                            <a:solidFill>
                              <a:srgbClr val="222222"/>
                            </a:solidFill>
                            <a:latin typeface="Cambria Math" panose="02040503050406030204" pitchFamily="18" charset="0"/>
                            <a:ea typeface="Cambria Math" panose="02040503050406030204" pitchFamily="18" charset="0"/>
                          </a:rPr>
                          <m:t>𝑖</m:t>
                        </m:r>
                      </m:sub>
                    </m:sSub>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giá</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trị</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hàm</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mất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mát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giảm</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và</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mô</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hình</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được</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cải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thiện</a:t>
                </a:r>
                <a:r>
                  <a:rPr lang="en-US" sz="3600" b="0" i="0" dirty="0">
                    <a:solidFill>
                      <a:srgbClr val="222222"/>
                    </a:solidFill>
                    <a:effectLst/>
                    <a:latin typeface="Be Vietnam Pro" pitchFamily="2" charset="77"/>
                  </a:rPr>
                  <a:t>.</a:t>
                </a: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818356" y="2179925"/>
                <a:ext cx="17602200" cy="7120604"/>
              </a:xfrm>
              <a:prstGeom prst="rect">
                <a:avLst/>
              </a:prstGeom>
              <a:blipFill>
                <a:blip r:embed="rId3"/>
                <a:stretch>
                  <a:fillRect l="-1370" t="-890" r="-1514" b="-2847"/>
                </a:stretch>
              </a:blipFill>
            </p:spPr>
            <p:txBody>
              <a:bodyPr/>
              <a:lstStyle/>
              <a:p>
                <a:r>
                  <a:rPr lang="en-VN">
                    <a:noFill/>
                  </a:rPr>
                  <a:t> </a:t>
                </a:r>
              </a:p>
            </p:txBody>
          </p:sp>
        </mc:Fallback>
      </mc:AlternateContent>
    </p:spTree>
    <p:extLst>
      <p:ext uri="{BB962C8B-B14F-4D97-AF65-F5344CB8AC3E}">
        <p14:creationId xmlns:p14="http://schemas.microsoft.com/office/powerpoint/2010/main" val="1759881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Tóm</a:t>
            </a:r>
            <a:r>
              <a:rPr lang="en-US" sz="4400" spc="-5" dirty="0">
                <a:cs typeface="Source Sans Pro Light"/>
              </a:rPr>
              <a:t> </a:t>
            </a:r>
            <a:r>
              <a:rPr lang="en-US" sz="4400" spc="-5" dirty="0" err="1">
                <a:cs typeface="Source Sans Pro Light"/>
              </a:rPr>
              <a:t>lược</a:t>
            </a:r>
            <a:r>
              <a:rPr lang="en-US" sz="4400" spc="-5" dirty="0">
                <a:cs typeface="Source Sans Pro Light"/>
              </a:rPr>
              <a:t> </a:t>
            </a:r>
            <a:r>
              <a:rPr lang="en-US" sz="4400" spc="-5" dirty="0" err="1">
                <a:cs typeface="Source Sans Pro Light"/>
              </a:rPr>
              <a:t>quy</a:t>
            </a:r>
            <a:r>
              <a:rPr lang="en-US" sz="4400" spc="-5" dirty="0">
                <a:cs typeface="Source Sans Pro Light"/>
              </a:rPr>
              <a:t> </a:t>
            </a:r>
            <a:r>
              <a:rPr lang="en-US" sz="4400" spc="-5" dirty="0" err="1">
                <a:cs typeface="Source Sans Pro Light"/>
              </a:rPr>
              <a:t>trình</a:t>
            </a:r>
            <a:r>
              <a:rPr lang="en-US" sz="4400" spc="-5" dirty="0">
                <a:cs typeface="Source Sans Pro Light"/>
              </a:rPr>
              <a:t> </a:t>
            </a: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dữ</a:t>
            </a:r>
            <a:r>
              <a:rPr lang="en-US" sz="4400" spc="-5" dirty="0">
                <a:cs typeface="Source Sans Pro Light"/>
              </a:rPr>
              <a:t> </a:t>
            </a:r>
            <a:r>
              <a:rPr lang="en-US" sz="4400" spc="-5" dirty="0" err="1">
                <a:cs typeface="Source Sans Pro Light"/>
              </a:rPr>
              <a:t>liệu</a:t>
            </a:r>
            <a:endParaRPr lang="vi-VN" sz="4400" spc="-5" dirty="0">
              <a:latin typeface="Be Vietnam Pro" pitchFamily="2" charset="77"/>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818355" y="2179925"/>
            <a:ext cx="17754601" cy="4616264"/>
          </a:xfrm>
          <a:prstGeom prst="rect">
            <a:avLst/>
          </a:prstGeom>
        </p:spPr>
        <p:txBody>
          <a:bodyPr vert="horz" wrap="square" lIns="0" tIns="12700" rIns="0" bIns="0" rtlCol="0">
            <a:spAutoFit/>
          </a:bodyPr>
          <a:lstStyle/>
          <a:p>
            <a:pPr marL="755015" marR="5080" indent="-742950" algn="just">
              <a:lnSpc>
                <a:spcPct val="120000"/>
              </a:lnSpc>
              <a:buFont typeface="+mj-lt"/>
              <a:buAutoNum type="arabicPeriod"/>
            </a:pPr>
            <a:r>
              <a:rPr lang="en-US" sz="3600" b="0" i="0" dirty="0" err="1">
                <a:solidFill>
                  <a:srgbClr val="374151"/>
                </a:solidFill>
                <a:effectLst/>
                <a:latin typeface="Be Vietnam Pro" pitchFamily="2" charset="77"/>
              </a:rPr>
              <a:t>Chọn</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một</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mẫu</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ngẫu</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nhiên</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từ</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tập</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dữ</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liệu</a:t>
            </a:r>
            <a:endParaRPr lang="en-US" sz="3600" b="0" i="0" dirty="0">
              <a:solidFill>
                <a:srgbClr val="374151"/>
              </a:solidFill>
              <a:effectLst/>
              <a:latin typeface="Be Vietnam Pro" pitchFamily="2" charset="77"/>
            </a:endParaRPr>
          </a:p>
          <a:p>
            <a:pPr marL="755015" marR="5080" indent="-742950" algn="just">
              <a:lnSpc>
                <a:spcPct val="120000"/>
              </a:lnSpc>
              <a:buFont typeface="+mj-lt"/>
              <a:buAutoNum type="arabicPeriod"/>
            </a:pPr>
            <a:r>
              <a:rPr lang="en-US" sz="3600" dirty="0" err="1">
                <a:solidFill>
                  <a:srgbClr val="374151"/>
                </a:solidFill>
                <a:latin typeface="Be Vietnam Pro" pitchFamily="2" charset="77"/>
              </a:rPr>
              <a:t>Tính</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tất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cả</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đạo</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hàm</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riêng</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của</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hàm</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mất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mát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theo</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trọng</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số</a:t>
            </a:r>
            <a:r>
              <a:rPr lang="en-US" sz="3600" dirty="0">
                <a:solidFill>
                  <a:srgbClr val="374151"/>
                </a:solidFill>
                <a:latin typeface="Be Vietnam Pro" pitchFamily="2" charset="77"/>
              </a:rPr>
              <a:t> (w) </a:t>
            </a:r>
            <a:r>
              <a:rPr lang="en-US" sz="3600" dirty="0" err="1">
                <a:solidFill>
                  <a:srgbClr val="374151"/>
                </a:solidFill>
                <a:latin typeface="Be Vietnam Pro" pitchFamily="2" charset="77"/>
              </a:rPr>
              <a:t>và</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hệ</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số</a:t>
            </a:r>
            <a:r>
              <a:rPr lang="en-US" sz="3600" dirty="0">
                <a:solidFill>
                  <a:srgbClr val="374151"/>
                </a:solidFill>
                <a:latin typeface="Be Vietnam Pro" pitchFamily="2" charset="77"/>
              </a:rPr>
              <a:t> (b)</a:t>
            </a:r>
          </a:p>
          <a:p>
            <a:pPr marL="755015" marR="5080" indent="-742950" algn="just">
              <a:lnSpc>
                <a:spcPct val="120000"/>
              </a:lnSpc>
              <a:buFont typeface="+mj-lt"/>
              <a:buAutoNum type="arabicPeriod"/>
            </a:pPr>
            <a:r>
              <a:rPr lang="en-US" sz="3600" b="0" i="0" dirty="0" err="1">
                <a:solidFill>
                  <a:srgbClr val="374151"/>
                </a:solidFill>
                <a:effectLst/>
                <a:latin typeface="Be Vietnam Pro" pitchFamily="2" charset="77"/>
              </a:rPr>
              <a:t>Sử</a:t>
            </a:r>
            <a:r>
              <a:rPr lang="en-US" sz="3600" b="0" i="0" dirty="0">
                <a:solidFill>
                  <a:srgbClr val="374151"/>
                </a:solidFill>
                <a:effectLst/>
                <a:latin typeface="Be Vietnam Pro" pitchFamily="2" charset="77"/>
              </a:rPr>
              <a:t> dung </a:t>
            </a:r>
            <a:r>
              <a:rPr lang="en-US" sz="3600" b="0" i="0" dirty="0" err="1">
                <a:solidFill>
                  <a:srgbClr val="374151"/>
                </a:solidFill>
                <a:effectLst/>
                <a:latin typeface="Be Vietnam Pro" pitchFamily="2" charset="77"/>
              </a:rPr>
              <a:t>phương</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trình</a:t>
            </a:r>
            <a:r>
              <a:rPr lang="en-US" sz="3600" b="0" i="0" dirty="0">
                <a:solidFill>
                  <a:srgbClr val="374151"/>
                </a:solidFill>
                <a:effectLst/>
                <a:latin typeface="Be Vietnam Pro" pitchFamily="2" charset="77"/>
              </a:rPr>
              <a:t> </a:t>
            </a:r>
            <a:r>
              <a:rPr lang="en-US" sz="3600" dirty="0" err="1">
                <a:solidFill>
                  <a:srgbClr val="374151"/>
                </a:solidFill>
                <a:latin typeface="Be Vietnam Pro" pitchFamily="2" charset="77"/>
              </a:rPr>
              <a:t>cập</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nhật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để</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cập</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nhật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lại</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giá</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trị</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cho</a:t>
            </a:r>
            <a:r>
              <a:rPr lang="en-US" sz="3600" dirty="0">
                <a:solidFill>
                  <a:srgbClr val="374151"/>
                </a:solidFill>
                <a:latin typeface="Be Vietnam Pro" pitchFamily="2" charset="77"/>
              </a:rPr>
              <a:t> w </a:t>
            </a:r>
            <a:r>
              <a:rPr lang="en-US" sz="3600" dirty="0" err="1">
                <a:solidFill>
                  <a:srgbClr val="374151"/>
                </a:solidFill>
                <a:latin typeface="Be Vietnam Pro" pitchFamily="2" charset="77"/>
              </a:rPr>
              <a:t>và</a:t>
            </a:r>
            <a:r>
              <a:rPr lang="en-US" sz="3600" dirty="0">
                <a:solidFill>
                  <a:srgbClr val="374151"/>
                </a:solidFill>
                <a:latin typeface="Be Vietnam Pro" pitchFamily="2" charset="77"/>
              </a:rPr>
              <a:t> b</a:t>
            </a:r>
          </a:p>
          <a:p>
            <a:pPr marL="755015" marR="5080" indent="-742950" algn="just">
              <a:lnSpc>
                <a:spcPct val="120000"/>
              </a:lnSpc>
              <a:buFont typeface="+mj-lt"/>
              <a:buAutoNum type="arabicPeriod"/>
            </a:pPr>
            <a:r>
              <a:rPr lang="en-US" sz="3600" dirty="0" err="1">
                <a:solidFill>
                  <a:srgbClr val="374151"/>
                </a:solidFill>
                <a:latin typeface="Be Vietnam Pro" pitchFamily="2" charset="77"/>
              </a:rPr>
              <a:t>Lặp</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lại</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bước</a:t>
            </a:r>
            <a:r>
              <a:rPr lang="en-US" sz="3600" dirty="0">
                <a:solidFill>
                  <a:srgbClr val="374151"/>
                </a:solidFill>
                <a:latin typeface="Be Vietnam Pro" pitchFamily="2" charset="77"/>
              </a:rPr>
              <a:t> 1</a:t>
            </a:r>
          </a:p>
          <a:p>
            <a:pPr marL="583565" marR="5080" indent="-571500" algn="just">
              <a:lnSpc>
                <a:spcPct val="120000"/>
              </a:lnSpc>
              <a:buFont typeface="Wingdings" pitchFamily="2" charset="2"/>
              <a:buChar char="§"/>
            </a:pPr>
            <a:endParaRPr lang="en-US" sz="3600" b="0" i="0" dirty="0">
              <a:solidFill>
                <a:srgbClr val="374151"/>
              </a:solidFill>
              <a:effectLst/>
              <a:latin typeface="Be Vietnam Pro" pitchFamily="2" charset="77"/>
            </a:endParaRPr>
          </a:p>
          <a:p>
            <a:pPr marL="583565" marR="5080" indent="-571500" algn="just">
              <a:lnSpc>
                <a:spcPct val="120000"/>
              </a:lnSpc>
              <a:buFont typeface="Wingdings" pitchFamily="2" charset="2"/>
              <a:buChar char="§"/>
            </a:pPr>
            <a:r>
              <a:rPr lang="en-US" sz="3600" dirty="0" err="1">
                <a:solidFill>
                  <a:srgbClr val="374151"/>
                </a:solidFill>
                <a:latin typeface="Be Vietnam Pro" pitchFamily="2" charset="77"/>
              </a:rPr>
              <a:t>Giá</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trị</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của</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hàm</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mất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mát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giảm</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dần</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theo</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số</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lần</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lặp</a:t>
            </a:r>
            <a:endParaRPr lang="en-US" sz="3600" dirty="0">
              <a:solidFill>
                <a:srgbClr val="374151"/>
              </a:solidFill>
              <a:latin typeface="Be Vietnam Pro" pitchFamily="2" charset="77"/>
            </a:endParaRPr>
          </a:p>
          <a:p>
            <a:pPr marL="583565" marR="5080" indent="-571500" algn="just">
              <a:lnSpc>
                <a:spcPct val="120000"/>
              </a:lnSpc>
              <a:buFont typeface="Wingdings" pitchFamily="2" charset="2"/>
              <a:buChar char="§"/>
            </a:pPr>
            <a:endParaRPr lang="en-US" sz="3600" b="0" i="0" dirty="0">
              <a:solidFill>
                <a:srgbClr val="222222"/>
              </a:solidFill>
              <a:effectLst/>
              <a:latin typeface="Be Vietnam Pro" pitchFamily="2" charset="77"/>
            </a:endParaRPr>
          </a:p>
        </p:txBody>
      </p:sp>
      <p:pic>
        <p:nvPicPr>
          <p:cNvPr id="1026" name="Picture 2" descr="loss">
            <a:extLst>
              <a:ext uri="{FF2B5EF4-FFF2-40B4-BE49-F238E27FC236}">
                <a16:creationId xmlns:a16="http://schemas.microsoft.com/office/drawing/2014/main" id="{1ADCDC29-A569-DFB0-EBB0-058512591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4056" y="4127500"/>
            <a:ext cx="64389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121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dirty="0"/>
              <a:t>HẾT CHƯƠNG 9</a:t>
            </a:r>
          </a:p>
        </p:txBody>
      </p:sp>
    </p:spTree>
    <p:extLst>
      <p:ext uri="{BB962C8B-B14F-4D97-AF65-F5344CB8AC3E}">
        <p14:creationId xmlns:p14="http://schemas.microsoft.com/office/powerpoint/2010/main" val="45909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720135" y="2451484"/>
            <a:ext cx="16938421"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Hiểu theo một cách khác, chúng ta cần tìm lãnh thổ của mỗi class sao cho, với mỗi một điểm mới, ta chỉ cần xác định xem nó nằm vào lãnh thổ của class nào rồi quyết định nó thuộc class đó. </a:t>
            </a:r>
          </a:p>
          <a:p>
            <a:pPr marL="583565" marR="5080" indent="-571500" algn="just">
              <a:lnSpc>
                <a:spcPct val="130000"/>
              </a:lnSpc>
              <a:buFont typeface="Wingdings" panose="05000000000000000000" pitchFamily="2" charset="2"/>
              <a:buChar char="§"/>
            </a:pPr>
            <a:r>
              <a:rPr lang="vi-VN" sz="3600" spc="-5" dirty="0"/>
              <a:t>Để tìm lãnh thổ của mỗi class, chúng ta cần đi tìm biên giới (boundary) giữa hai lãnh thổ này. Và boundary đơn giản nhất trong không gian 2 chiều là một đường thẳng, trong không gian ba chiều là một mặt phẳng, trong không gian nhiều chiều là một siêu mặt phẳng (hyperplane) (gọi chung là đường phẳng). </a:t>
            </a:r>
          </a:p>
          <a:p>
            <a:pPr marL="583565" marR="5080" indent="-571500" algn="just">
              <a:lnSpc>
                <a:spcPct val="130000"/>
              </a:lnSpc>
              <a:buFont typeface="Wingdings" panose="05000000000000000000" pitchFamily="2" charset="2"/>
              <a:buChar char="§"/>
            </a:pPr>
            <a:r>
              <a:rPr lang="vi-VN" sz="3600" spc="-5" dirty="0"/>
              <a:t>Những boundary phẳng này khá đơn giản vì nó có thể biểu diễn dưới dạng toán học bằng một hàm số đơn giản có dạng tuyến tính (linear).</a:t>
            </a: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spTree>
    <p:extLst>
      <p:ext uri="{BB962C8B-B14F-4D97-AF65-F5344CB8AC3E}">
        <p14:creationId xmlns:p14="http://schemas.microsoft.com/office/powerpoint/2010/main" val="70722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654945" y="2451484"/>
                <a:ext cx="10918621" cy="42698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solidFill>
                      <a:schemeClr val="tx1"/>
                    </a:solidFill>
                    <a:effectLst/>
                  </a:rPr>
                  <a:t>Giả sử chúng ta có hai lớp dữ liệu, lớp 0 và lớp 1, và mỗi điểm dữ liệu được biểu diễn bằng hai đặc trưng (features) x1 và x2. Mục tiêu của chúng ta là tìm một đường thẳng sao cho nó có thể phân tách hai lớp dữ liệu. </a:t>
                </a:r>
              </a:p>
              <a:p>
                <a:pPr marL="583565" marR="5080" indent="-571500" algn="just">
                  <a:lnSpc>
                    <a:spcPct val="130000"/>
                  </a:lnSpc>
                  <a:buFont typeface="Wingdings" panose="05000000000000000000" pitchFamily="2" charset="2"/>
                  <a:buChar char="§"/>
                </a:pPr>
                <a:r>
                  <a:rPr lang="vi-VN" sz="3600" b="0" i="0" dirty="0">
                    <a:solidFill>
                      <a:schemeClr val="tx1"/>
                    </a:solidFill>
                    <a:effectLst/>
                  </a:rPr>
                  <a:t>Đường thẳng này có dạng: </a:t>
                </a:r>
                <a14:m>
                  <m:oMath xmlns:m="http://schemas.openxmlformats.org/officeDocument/2006/math">
                    <m:sSub>
                      <m:sSubPr>
                        <m:ctrlPr>
                          <a:rPr lang="vi-VN" sz="3600" b="0" i="1" smtClean="0">
                            <a:solidFill>
                              <a:schemeClr val="tx1"/>
                            </a:solidFill>
                            <a:effectLst/>
                            <a:latin typeface="Cambria Math" panose="02040503050406030204" pitchFamily="18" charset="0"/>
                          </a:rPr>
                        </m:ctrlPr>
                      </m:sSubPr>
                      <m:e>
                        <m:r>
                          <a:rPr lang="en-US" sz="3600" b="0" i="1" smtClean="0">
                            <a:solidFill>
                              <a:schemeClr val="tx1"/>
                            </a:solidFill>
                            <a:effectLst/>
                            <a:latin typeface="Cambria Math" panose="02040503050406030204" pitchFamily="18" charset="0"/>
                          </a:rPr>
                          <m:t>𝑥</m:t>
                        </m:r>
                      </m:e>
                      <m:sub>
                        <m:r>
                          <a:rPr lang="en-US" sz="3600" b="0" i="1" smtClean="0">
                            <a:solidFill>
                              <a:schemeClr val="tx1"/>
                            </a:solidFill>
                            <a:effectLst/>
                            <a:latin typeface="Cambria Math" panose="02040503050406030204" pitchFamily="18" charset="0"/>
                          </a:rPr>
                          <m:t>2</m:t>
                        </m:r>
                      </m:sub>
                    </m:sSub>
                    <m:sSub>
                      <m:sSubPr>
                        <m:ctrlPr>
                          <a:rPr lang="vi-VN"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𝑤</m:t>
                        </m:r>
                      </m:e>
                      <m:sub>
                        <m:r>
                          <a:rPr lang="en-US" sz="3600" b="0" i="1" smtClean="0">
                            <a:solidFill>
                              <a:schemeClr val="tx1"/>
                            </a:solidFill>
                            <a:latin typeface="Cambria Math" panose="02040503050406030204" pitchFamily="18" charset="0"/>
                          </a:rPr>
                          <m:t>2</m:t>
                        </m:r>
                      </m:sub>
                    </m:sSub>
                    <m:r>
                      <a:rPr lang="en-US" sz="3600" b="0" i="1" smtClean="0">
                        <a:solidFill>
                          <a:schemeClr val="tx1"/>
                        </a:solidFill>
                        <a:latin typeface="Cambria Math" panose="02040503050406030204" pitchFamily="18" charset="0"/>
                      </a:rPr>
                      <m:t>+</m:t>
                    </m:r>
                    <m:sSub>
                      <m:sSubPr>
                        <m:ctrlPr>
                          <a:rPr lang="vi-VN"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1</m:t>
                        </m:r>
                      </m:sub>
                    </m:sSub>
                    <m:sSub>
                      <m:sSubPr>
                        <m:ctrlPr>
                          <a:rPr lang="vi-VN"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𝑤</m:t>
                        </m:r>
                      </m:e>
                      <m:sub>
                        <m:r>
                          <a:rPr lang="en-US" sz="3600" i="1">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𝑏</m:t>
                    </m:r>
                    <m:r>
                      <a:rPr lang="en-US" sz="3600" b="0" i="1" smtClean="0">
                        <a:solidFill>
                          <a:schemeClr val="tx1"/>
                        </a:solidFill>
                        <a:latin typeface="Cambria Math" panose="02040503050406030204" pitchFamily="18" charset="0"/>
                      </a:rPr>
                      <m:t>=0</m:t>
                    </m:r>
                  </m:oMath>
                </a14:m>
                <a:endParaRPr lang="vi-VN" sz="3600" spc="-5" dirty="0">
                  <a:solidFill>
                    <a:schemeClr val="tx1"/>
                  </a:solidFill>
                </a:endParaRPr>
              </a:p>
            </p:txBody>
          </p:sp>
        </mc:Choice>
        <mc:Fallback xmlns="">
          <p:sp>
            <p:nvSpPr>
              <p:cNvPr id="20" name="object 20"/>
              <p:cNvSpPr txBox="1">
                <a:spLocks noRot="1" noChangeAspect="1" noMove="1" noResize="1" noEditPoints="1" noAdjustHandles="1" noChangeArrowheads="1" noChangeShapeType="1" noTextEdit="1"/>
              </p:cNvSpPr>
              <p:nvPr/>
            </p:nvSpPr>
            <p:spPr>
              <a:xfrm>
                <a:off x="654945" y="2451484"/>
                <a:ext cx="10918621" cy="4269887"/>
              </a:xfrm>
              <a:prstGeom prst="rect">
                <a:avLst/>
              </a:prstGeom>
              <a:blipFill>
                <a:blip r:embed="rId3"/>
                <a:stretch>
                  <a:fillRect l="-2207" t="-296" r="-2439" b="-5325"/>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69D95C-8AD6-5311-1B50-9C9E2B7798C3}"/>
                  </a:ext>
                </a:extLst>
              </p:cNvPr>
              <p:cNvSpPr txBox="1"/>
              <p:nvPr/>
            </p:nvSpPr>
            <p:spPr>
              <a:xfrm>
                <a:off x="654945" y="6944065"/>
                <a:ext cx="17700421" cy="3221908"/>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vi-VN" sz="4000" spc="-5" dirty="0"/>
                  <a:t>Với </a:t>
                </a:r>
                <a14:m>
                  <m:oMath xmlns:m="http://schemas.openxmlformats.org/officeDocument/2006/math">
                    <m:sSub>
                      <m:sSubPr>
                        <m:ctrlPr>
                          <a:rPr lang="vi-VN" sz="4000" i="1" smtClean="0">
                            <a:solidFill>
                              <a:srgbClr val="374151"/>
                            </a:solidFill>
                            <a:latin typeface="Cambria Math" panose="02040503050406030204" pitchFamily="18" charset="0"/>
                          </a:rPr>
                        </m:ctrlPr>
                      </m:sSubPr>
                      <m:e>
                        <m:r>
                          <a:rPr lang="en-US" sz="4000" i="1">
                            <a:solidFill>
                              <a:srgbClr val="374151"/>
                            </a:solidFill>
                            <a:latin typeface="Cambria Math" panose="02040503050406030204" pitchFamily="18" charset="0"/>
                          </a:rPr>
                          <m:t>𝑤</m:t>
                        </m:r>
                      </m:e>
                      <m:sub>
                        <m:r>
                          <a:rPr lang="en-US" sz="4000" i="1">
                            <a:solidFill>
                              <a:srgbClr val="374151"/>
                            </a:solidFill>
                            <a:latin typeface="Cambria Math" panose="02040503050406030204" pitchFamily="18" charset="0"/>
                          </a:rPr>
                          <m:t>1</m:t>
                        </m:r>
                      </m:sub>
                    </m:sSub>
                  </m:oMath>
                </a14:m>
                <a:r>
                  <a:rPr lang="vi-VN" sz="4000" spc="-5" dirty="0"/>
                  <a:t>, </a:t>
                </a:r>
                <a14:m>
                  <m:oMath xmlns:m="http://schemas.openxmlformats.org/officeDocument/2006/math">
                    <m:sSub>
                      <m:sSubPr>
                        <m:ctrlPr>
                          <a:rPr lang="vi-VN" sz="4000" i="1">
                            <a:solidFill>
                              <a:srgbClr val="374151"/>
                            </a:solidFill>
                            <a:latin typeface="Cambria Math" panose="02040503050406030204" pitchFamily="18" charset="0"/>
                          </a:rPr>
                        </m:ctrlPr>
                      </m:sSubPr>
                      <m:e>
                        <m:r>
                          <a:rPr lang="en-US" sz="4000" i="1">
                            <a:solidFill>
                              <a:srgbClr val="374151"/>
                            </a:solidFill>
                            <a:latin typeface="Cambria Math" panose="02040503050406030204" pitchFamily="18" charset="0"/>
                          </a:rPr>
                          <m:t>𝑤</m:t>
                        </m:r>
                      </m:e>
                      <m:sub>
                        <m:r>
                          <a:rPr lang="en-US" sz="4000" b="0" i="1" smtClean="0">
                            <a:solidFill>
                              <a:srgbClr val="374151"/>
                            </a:solidFill>
                            <a:latin typeface="Cambria Math" panose="02040503050406030204" pitchFamily="18" charset="0"/>
                          </a:rPr>
                          <m:t>2</m:t>
                        </m:r>
                      </m:sub>
                    </m:sSub>
                  </m:oMath>
                </a14:m>
                <a:r>
                  <a:rPr lang="vi-VN" sz="4000" spc="-5" dirty="0"/>
                  <a:t>là các trọng số đặc trưng, còn được </a:t>
                </a:r>
                <a14:m>
                  <m:oMath xmlns:m="http://schemas.openxmlformats.org/officeDocument/2006/math">
                    <m:r>
                      <a:rPr lang="en-US" sz="4000" i="1">
                        <a:solidFill>
                          <a:srgbClr val="374151"/>
                        </a:solidFill>
                        <a:latin typeface="Cambria Math" panose="02040503050406030204" pitchFamily="18" charset="0"/>
                      </a:rPr>
                      <m:t>𝑏</m:t>
                    </m:r>
                    <m:r>
                      <a:rPr lang="en-US" sz="4000" i="1">
                        <a:solidFill>
                          <a:srgbClr val="374151"/>
                        </a:solidFill>
                        <a:latin typeface="Cambria Math" panose="02040503050406030204" pitchFamily="18" charset="0"/>
                      </a:rPr>
                      <m:t> </m:t>
                    </m:r>
                  </m:oMath>
                </a14:m>
                <a:r>
                  <a:rPr lang="vi-VN" sz="4000" spc="-5" dirty="0"/>
                  <a:t>gọi là ngưỡng.</a:t>
                </a:r>
              </a:p>
              <a:p>
                <a:pPr marL="583565" marR="5080" indent="-571500" algn="just">
                  <a:lnSpc>
                    <a:spcPct val="130000"/>
                  </a:lnSpc>
                  <a:buFont typeface="Wingdings" panose="05000000000000000000" pitchFamily="2" charset="2"/>
                  <a:buChar char="§"/>
                </a:pPr>
                <a:r>
                  <a:rPr lang="vi-VN" sz="4000" spc="-5" dirty="0"/>
                  <a:t>Nếu một điểm dữ liệu (</a:t>
                </a:r>
                <a14:m>
                  <m:oMath xmlns:m="http://schemas.openxmlformats.org/officeDocument/2006/math">
                    <m:sSub>
                      <m:sSubPr>
                        <m:ctrlPr>
                          <a:rPr lang="vi-VN" sz="4000" b="0" i="1" smtClean="0">
                            <a:solidFill>
                              <a:schemeClr val="tx1"/>
                            </a:solidFill>
                            <a:effectLst/>
                            <a:latin typeface="Cambria Math" panose="02040503050406030204" pitchFamily="18" charset="0"/>
                          </a:rPr>
                        </m:ctrlPr>
                      </m:sSubPr>
                      <m:e>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r>
                          <a:rPr lang="en-US" sz="4000" b="0" i="1" smtClean="0">
                            <a:solidFill>
                              <a:schemeClr val="tx1"/>
                            </a:solidFill>
                            <a:effectLst/>
                            <a:latin typeface="Cambria Math" panose="02040503050406030204" pitchFamily="18" charset="0"/>
                          </a:rPr>
                          <m:t>𝑥</m:t>
                        </m:r>
                      </m:e>
                      <m:sub>
                        <m:r>
                          <a:rPr lang="en-US" sz="4000" b="0" i="1" smtClean="0">
                            <a:solidFill>
                              <a:schemeClr val="tx1"/>
                            </a:solidFill>
                            <a:effectLst/>
                            <a:latin typeface="Cambria Math" panose="02040503050406030204" pitchFamily="18" charset="0"/>
                          </a:rPr>
                          <m:t>2</m:t>
                        </m:r>
                      </m:sub>
                    </m:sSub>
                  </m:oMath>
                </a14:m>
                <a:r>
                  <a:rPr lang="vi-VN" sz="4000" spc="-5" dirty="0"/>
                  <a:t>) nằm phía trên đường thẳng (</a:t>
                </a:r>
                <a14:m>
                  <m:oMath xmlns:m="http://schemas.openxmlformats.org/officeDocument/2006/math">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sSub>
                      <m:sSubPr>
                        <m:ctrlPr>
                          <a:rPr lang="vi-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1</m:t>
                        </m:r>
                      </m:sub>
                    </m:sSub>
                    <m:r>
                      <a:rPr lang="en-US" sz="4000" i="1">
                        <a:latin typeface="Cambria Math" panose="02040503050406030204" pitchFamily="18" charset="0"/>
                      </a:rPr>
                      <m:t>+</m:t>
                    </m:r>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2</m:t>
                        </m:r>
                      </m:sub>
                    </m:sSub>
                    <m:sSub>
                      <m:sSubPr>
                        <m:ctrlPr>
                          <a:rPr lang="vi-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2</m:t>
                        </m:r>
                      </m:sub>
                    </m:sSub>
                    <m:r>
                      <a:rPr lang="en-US" sz="4000" i="1">
                        <a:latin typeface="Cambria Math" panose="02040503050406030204" pitchFamily="18" charset="0"/>
                      </a:rPr>
                      <m:t>+</m:t>
                    </m:r>
                    <m:r>
                      <a:rPr lang="en-US" sz="4000" i="1">
                        <a:latin typeface="Cambria Math" panose="02040503050406030204" pitchFamily="18" charset="0"/>
                      </a:rPr>
                      <m:t>𝑏</m:t>
                    </m:r>
                    <m:r>
                      <a:rPr lang="en-US" sz="4000" b="0" i="1" smtClean="0">
                        <a:latin typeface="Cambria Math" panose="02040503050406030204" pitchFamily="18" charset="0"/>
                      </a:rPr>
                      <m:t>&gt;</m:t>
                    </m:r>
                    <m:r>
                      <a:rPr lang="en-US" sz="4000" i="1">
                        <a:latin typeface="Cambria Math" panose="02040503050406030204" pitchFamily="18" charset="0"/>
                      </a:rPr>
                      <m:t>0</m:t>
                    </m:r>
                  </m:oMath>
                </a14:m>
                <a:r>
                  <a:rPr lang="vi-VN" sz="4000" spc="-5" dirty="0"/>
                  <a:t>) – nó thuộc về lớp 1; nếu nó nằm bên dưới đường thẳng (</a:t>
                </a:r>
                <a14:m>
                  <m:oMath xmlns:m="http://schemas.openxmlformats.org/officeDocument/2006/math">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sSub>
                      <m:sSubPr>
                        <m:ctrlPr>
                          <a:rPr lang="vi-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1</m:t>
                        </m:r>
                      </m:sub>
                    </m:sSub>
                    <m:r>
                      <a:rPr lang="en-US" sz="4000" i="1">
                        <a:latin typeface="Cambria Math" panose="02040503050406030204" pitchFamily="18" charset="0"/>
                      </a:rPr>
                      <m:t>+</m:t>
                    </m:r>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2</m:t>
                        </m:r>
                      </m:sub>
                    </m:sSub>
                    <m:sSub>
                      <m:sSubPr>
                        <m:ctrlPr>
                          <a:rPr lang="vi-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2</m:t>
                        </m:r>
                      </m:sub>
                    </m:sSub>
                    <m:r>
                      <a:rPr lang="en-US" sz="4000" i="1">
                        <a:latin typeface="Cambria Math" panose="02040503050406030204" pitchFamily="18" charset="0"/>
                      </a:rPr>
                      <m:t>+</m:t>
                    </m:r>
                    <m:r>
                      <a:rPr lang="en-US" sz="4000" i="1">
                        <a:latin typeface="Cambria Math" panose="02040503050406030204" pitchFamily="18" charset="0"/>
                      </a:rPr>
                      <m:t>𝑏</m:t>
                    </m:r>
                    <m:r>
                      <a:rPr lang="en-US" sz="4000" b="0" i="1" smtClean="0">
                        <a:latin typeface="Cambria Math" panose="02040503050406030204" pitchFamily="18" charset="0"/>
                      </a:rPr>
                      <m:t>&lt;</m:t>
                    </m:r>
                    <m:r>
                      <a:rPr lang="en-US" sz="4000" i="1">
                        <a:latin typeface="Cambria Math" panose="02040503050406030204" pitchFamily="18" charset="0"/>
                      </a:rPr>
                      <m:t>0</m:t>
                    </m:r>
                  </m:oMath>
                </a14:m>
                <a:r>
                  <a:rPr lang="vi-VN" sz="4000" spc="-5" dirty="0"/>
                  <a:t>) – nó thuộc về lớp 2.</a:t>
                </a:r>
              </a:p>
            </p:txBody>
          </p:sp>
        </mc:Choice>
        <mc:Fallback xmlns="">
          <p:sp>
            <p:nvSpPr>
              <p:cNvPr id="9" name="TextBox 8">
                <a:extLst>
                  <a:ext uri="{FF2B5EF4-FFF2-40B4-BE49-F238E27FC236}">
                    <a16:creationId xmlns:a16="http://schemas.microsoft.com/office/drawing/2014/main" id="{6C69D95C-8AD6-5311-1B50-9C9E2B7798C3}"/>
                  </a:ext>
                </a:extLst>
              </p:cNvPr>
              <p:cNvSpPr txBox="1">
                <a:spLocks noRot="1" noChangeAspect="1" noMove="1" noResize="1" noEditPoints="1" noAdjustHandles="1" noChangeArrowheads="1" noChangeShapeType="1" noTextEdit="1"/>
              </p:cNvSpPr>
              <p:nvPr/>
            </p:nvSpPr>
            <p:spPr>
              <a:xfrm>
                <a:off x="654945" y="6944065"/>
                <a:ext cx="17700421" cy="3221908"/>
              </a:xfrm>
              <a:prstGeom prst="rect">
                <a:avLst/>
              </a:prstGeom>
              <a:blipFill>
                <a:blip r:embed="rId4"/>
                <a:stretch>
                  <a:fillRect l="-1004" r="-1219" b="-7059"/>
                </a:stretch>
              </a:blipFill>
            </p:spPr>
            <p:txBody>
              <a:bodyPr/>
              <a:lstStyle/>
              <a:p>
                <a:r>
                  <a:rPr lang="en-VN">
                    <a:noFill/>
                  </a:rPr>
                  <a:t> </a:t>
                </a:r>
              </a:p>
            </p:txBody>
          </p:sp>
        </mc:Fallback>
      </mc:AlternateContent>
      <p:pic>
        <p:nvPicPr>
          <p:cNvPr id="18434" name="Picture 2">
            <a:extLst>
              <a:ext uri="{FF2B5EF4-FFF2-40B4-BE49-F238E27FC236}">
                <a16:creationId xmlns:a16="http://schemas.microsoft.com/office/drawing/2014/main" id="{366D2DD1-823F-684B-41FA-F67A4F684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9122" y="2351062"/>
            <a:ext cx="6880696" cy="482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20135" y="2451484"/>
                <a:ext cx="11299621" cy="787100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Thuật toán PLA hoạt động như sau:</a:t>
                </a:r>
              </a:p>
              <a:p>
                <a:pPr marL="583565" marR="5080" indent="-571500" algn="just">
                  <a:lnSpc>
                    <a:spcPct val="130000"/>
                  </a:lnSpc>
                  <a:buFont typeface="Wingdings" panose="05000000000000000000" pitchFamily="2" charset="2"/>
                  <a:buChar char="§"/>
                </a:pPr>
                <a:r>
                  <a:rPr lang="vi-VN" sz="3600" spc="-5" dirty="0"/>
                  <a:t>1. Khởi tạo ngẫu nhiên các trọng số: </a:t>
                </a:r>
                <a14:m>
                  <m:oMath xmlns:m="http://schemas.openxmlformats.org/officeDocument/2006/math">
                    <m:sSub>
                      <m:sSubPr>
                        <m:ctrlPr>
                          <a:rPr lang="vi-VN" sz="3600" i="1" smtClean="0">
                            <a:solidFill>
                              <a:srgbClr val="374151"/>
                            </a:solidFill>
                            <a:latin typeface="Cambria Math" panose="02040503050406030204" pitchFamily="18" charset="0"/>
                          </a:rPr>
                        </m:ctrlPr>
                      </m:sSubPr>
                      <m:e>
                        <m:r>
                          <a:rPr lang="en-US" sz="3600" i="1">
                            <a:solidFill>
                              <a:srgbClr val="374151"/>
                            </a:solidFill>
                            <a:latin typeface="Cambria Math" panose="02040503050406030204" pitchFamily="18" charset="0"/>
                          </a:rPr>
                          <m:t>𝑤</m:t>
                        </m:r>
                      </m:e>
                      <m:sub>
                        <m:r>
                          <a:rPr lang="en-US" sz="3600" i="1">
                            <a:solidFill>
                              <a:srgbClr val="374151"/>
                            </a:solidFill>
                            <a:latin typeface="Cambria Math" panose="02040503050406030204" pitchFamily="18" charset="0"/>
                          </a:rPr>
                          <m:t>1</m:t>
                        </m:r>
                      </m:sub>
                    </m:sSub>
                  </m:oMath>
                </a14:m>
                <a:r>
                  <a:rPr lang="vi-VN" sz="3600" spc="-5" dirty="0"/>
                  <a:t>, </a:t>
                </a:r>
                <a14:m>
                  <m:oMath xmlns:m="http://schemas.openxmlformats.org/officeDocument/2006/math">
                    <m:sSub>
                      <m:sSubPr>
                        <m:ctrlPr>
                          <a:rPr lang="vi-VN" sz="3600" i="1">
                            <a:solidFill>
                              <a:srgbClr val="374151"/>
                            </a:solidFill>
                            <a:latin typeface="Cambria Math" panose="02040503050406030204" pitchFamily="18" charset="0"/>
                          </a:rPr>
                        </m:ctrlPr>
                      </m:sSubPr>
                      <m:e>
                        <m:r>
                          <a:rPr lang="en-US" sz="3600" i="1">
                            <a:solidFill>
                              <a:srgbClr val="374151"/>
                            </a:solidFill>
                            <a:latin typeface="Cambria Math" panose="02040503050406030204" pitchFamily="18" charset="0"/>
                          </a:rPr>
                          <m:t>𝑤</m:t>
                        </m:r>
                      </m:e>
                      <m:sub>
                        <m:r>
                          <a:rPr lang="en-US" sz="3600" b="0" i="1" smtClean="0">
                            <a:solidFill>
                              <a:srgbClr val="374151"/>
                            </a:solidFill>
                            <a:latin typeface="Cambria Math" panose="02040503050406030204" pitchFamily="18" charset="0"/>
                          </a:rPr>
                          <m:t>2</m:t>
                        </m:r>
                      </m:sub>
                    </m:sSub>
                    <m:r>
                      <a:rPr lang="en-US" sz="3600" b="0" i="0" smtClean="0">
                        <a:solidFill>
                          <a:srgbClr val="374151"/>
                        </a:solidFill>
                        <a:latin typeface="Cambria Math" panose="02040503050406030204" pitchFamily="18" charset="0"/>
                      </a:rPr>
                      <m:t>, </m:t>
                    </m:r>
                    <m:r>
                      <m:rPr>
                        <m:sty m:val="p"/>
                      </m:rPr>
                      <a:rPr lang="en-US" sz="3600" b="0" i="0" smtClean="0">
                        <a:solidFill>
                          <a:srgbClr val="374151"/>
                        </a:solidFill>
                        <a:latin typeface="Cambria Math" panose="02040503050406030204" pitchFamily="18" charset="0"/>
                      </a:rPr>
                      <m:t>b</m:t>
                    </m:r>
                  </m:oMath>
                </a14:m>
                <a:r>
                  <a:rPr lang="vi-VN" sz="3600" spc="-5" dirty="0"/>
                  <a:t> hoặc đặt chúng bằng 0.</a:t>
                </a:r>
              </a:p>
              <a:p>
                <a:pPr marL="583565" marR="5080" indent="-571500" algn="just">
                  <a:lnSpc>
                    <a:spcPct val="130000"/>
                  </a:lnSpc>
                  <a:buFont typeface="Wingdings" panose="05000000000000000000" pitchFamily="2" charset="2"/>
                  <a:buChar char="§"/>
                </a:pPr>
                <a:r>
                  <a:rPr lang="vi-VN" sz="3600" spc="-5" dirty="0"/>
                  <a:t>2. Duyệt qua tất cả các điểm dữ liệu huấn luyện.</a:t>
                </a:r>
              </a:p>
              <a:p>
                <a:pPr marL="583565" marR="5080" indent="-571500" algn="just">
                  <a:lnSpc>
                    <a:spcPct val="130000"/>
                  </a:lnSpc>
                  <a:buFont typeface="Wingdings" panose="05000000000000000000" pitchFamily="2" charset="2"/>
                  <a:buChar char="§"/>
                </a:pPr>
                <a:r>
                  <a:rPr lang="vi-VN" sz="3600" spc="-5" dirty="0"/>
                  <a:t>3. Đối với mỗi điểm dữ liệu, nếu điểm được phân lớp sai (nằm sai bên kia của đường thẳng), cập nhật trọng số và bias theo cách sao cho đường thẳng phân tách đúng điểm đó.</a:t>
                </a:r>
              </a:p>
              <a:p>
                <a:pPr marL="583565" marR="5080" indent="-571500" algn="just">
                  <a:lnSpc>
                    <a:spcPct val="130000"/>
                  </a:lnSpc>
                  <a:buFont typeface="Wingdings" panose="05000000000000000000" pitchFamily="2" charset="2"/>
                  <a:buChar char="§"/>
                </a:pPr>
                <a:r>
                  <a:rPr lang="vi-VN" sz="3600" b="0" i="0" dirty="0">
                    <a:solidFill>
                      <a:srgbClr val="374151"/>
                    </a:solidFill>
                    <a:effectLst/>
                  </a:rPr>
                  <a:t>4. Lặp lại bước 2 và 3 cho đến khi không còn điểm dữ liệu nào được phân lớp sai hoặc sau một số lần lặp tối đa.</a:t>
                </a:r>
                <a:endParaRPr lang="vi-VN" sz="36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20135" y="2451484"/>
                <a:ext cx="11299621" cy="7871001"/>
              </a:xfrm>
              <a:prstGeom prst="rect">
                <a:avLst/>
              </a:prstGeom>
              <a:blipFill>
                <a:blip r:embed="rId3"/>
                <a:stretch>
                  <a:fillRect l="-2132" t="-161" r="-2357" b="-2576"/>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pic>
        <p:nvPicPr>
          <p:cNvPr id="3074" name="Picture 2">
            <a:extLst>
              <a:ext uri="{FF2B5EF4-FFF2-40B4-BE49-F238E27FC236}">
                <a16:creationId xmlns:a16="http://schemas.microsoft.com/office/drawing/2014/main" id="{99AC9F37-AE1E-B563-AF08-0E77B5B7B3D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019756" y="2179925"/>
            <a:ext cx="6756134" cy="47371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54D3E9-0F28-2D36-D60A-6C797BE5BCBE}"/>
                  </a:ext>
                </a:extLst>
              </p:cNvPr>
              <p:cNvSpPr txBox="1"/>
              <p:nvPr/>
            </p:nvSpPr>
            <p:spPr>
              <a:xfrm>
                <a:off x="12629356" y="6821979"/>
                <a:ext cx="3689343" cy="212365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VN" sz="400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sSub>
                        <m:sSubPr>
                          <m:ctrlPr>
                            <a:rPr lang="en-VN"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1</m:t>
                          </m:r>
                        </m:sub>
                      </m:sSub>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𝑥</m:t>
                          </m:r>
                        </m:e>
                        <m:sub>
                          <m:r>
                            <a:rPr lang="en-US" sz="4000" b="0" i="1" smtClean="0">
                              <a:latin typeface="Cambria Math" panose="02040503050406030204" pitchFamily="18" charset="0"/>
                              <a:ea typeface="Cambria Math" panose="02040503050406030204" pitchFamily="18" charset="0"/>
                            </a:rPr>
                            <m:t>1</m:t>
                          </m:r>
                        </m:sub>
                      </m:sSub>
                    </m:oMath>
                  </m:oMathPara>
                </a14:m>
                <a:endParaRPr lang="en-US" sz="4000"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VN" sz="400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sSub>
                        <m:sSubPr>
                          <m:ctrlPr>
                            <a:rPr lang="en-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𝑥</m:t>
                          </m:r>
                        </m:e>
                        <m:sub>
                          <m:r>
                            <a:rPr lang="en-US" sz="4000" b="0" i="1" smtClean="0">
                              <a:latin typeface="Cambria Math" panose="02040503050406030204" pitchFamily="18" charset="0"/>
                              <a:ea typeface="Cambria Math" panose="02040503050406030204" pitchFamily="18" charset="0"/>
                            </a:rPr>
                            <m:t>2</m:t>
                          </m:r>
                        </m:sub>
                      </m:sSub>
                    </m:oMath>
                  </m:oMathPara>
                </a14:m>
                <a:endParaRPr lang="en-US" sz="4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𝑏</m:t>
                      </m:r>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rPr>
                        <m:t>𝑏</m:t>
                      </m:r>
                      <m:r>
                        <a:rPr lang="en-US" sz="4000" b="0" i="1" smtClean="0">
                          <a:latin typeface="Cambria Math" panose="02040503050406030204" pitchFamily="18" charset="0"/>
                        </a:rPr>
                        <m:t>+ ∝</m:t>
                      </m:r>
                    </m:oMath>
                  </m:oMathPara>
                </a14:m>
                <a:endParaRPr lang="en-US" sz="4000" b="0" dirty="0">
                  <a:ea typeface="Cambria Math" panose="02040503050406030204" pitchFamily="18" charset="0"/>
                </a:endParaRPr>
              </a:p>
              <a:p>
                <a:endParaRPr lang="en-VN" dirty="0"/>
              </a:p>
            </p:txBody>
          </p:sp>
        </mc:Choice>
        <mc:Fallback xmlns="">
          <p:sp>
            <p:nvSpPr>
              <p:cNvPr id="6" name="TextBox 5">
                <a:extLst>
                  <a:ext uri="{FF2B5EF4-FFF2-40B4-BE49-F238E27FC236}">
                    <a16:creationId xmlns:a16="http://schemas.microsoft.com/office/drawing/2014/main" id="{7754D3E9-0F28-2D36-D60A-6C797BE5BCBE}"/>
                  </a:ext>
                </a:extLst>
              </p:cNvPr>
              <p:cNvSpPr txBox="1">
                <a:spLocks noRot="1" noChangeAspect="1" noMove="1" noResize="1" noEditPoints="1" noAdjustHandles="1" noChangeArrowheads="1" noChangeShapeType="1" noTextEdit="1"/>
              </p:cNvSpPr>
              <p:nvPr/>
            </p:nvSpPr>
            <p:spPr>
              <a:xfrm>
                <a:off x="12629356" y="6821979"/>
                <a:ext cx="3689343" cy="2123658"/>
              </a:xfrm>
              <a:prstGeom prst="rect">
                <a:avLst/>
              </a:prstGeom>
              <a:blipFill>
                <a:blip r:embed="rId5"/>
                <a:stretch>
                  <a:fillRect l="-4811" t="-2381"/>
                </a:stretch>
              </a:blipFill>
            </p:spPr>
            <p:txBody>
              <a:bodyPr/>
              <a:lstStyle/>
              <a:p>
                <a:r>
                  <a:rPr lang="en-VN">
                    <a:noFill/>
                  </a:rPr>
                  <a:t> </a:t>
                </a:r>
              </a:p>
            </p:txBody>
          </p:sp>
        </mc:Fallback>
      </mc:AlternateContent>
      <p:sp>
        <p:nvSpPr>
          <p:cNvPr id="8" name="TextBox 7">
            <a:extLst>
              <a:ext uri="{FF2B5EF4-FFF2-40B4-BE49-F238E27FC236}">
                <a16:creationId xmlns:a16="http://schemas.microsoft.com/office/drawing/2014/main" id="{0E3D9B02-AA33-50F5-7B09-5995B7E42BA0}"/>
              </a:ext>
            </a:extLst>
          </p:cNvPr>
          <p:cNvSpPr txBox="1"/>
          <p:nvPr/>
        </p:nvSpPr>
        <p:spPr>
          <a:xfrm>
            <a:off x="12440046" y="8694145"/>
            <a:ext cx="5943600" cy="1754326"/>
          </a:xfrm>
          <a:prstGeom prst="rect">
            <a:avLst/>
          </a:prstGeom>
          <a:noFill/>
        </p:spPr>
        <p:txBody>
          <a:bodyPr wrap="square">
            <a:spAutoFit/>
          </a:bodyPr>
          <a:lstStyle/>
          <a:p>
            <a:r>
              <a:rPr lang="vi-VN" sz="3600" b="0" i="1" dirty="0">
                <a:solidFill>
                  <a:schemeClr val="bg2">
                    <a:lumMod val="50000"/>
                  </a:schemeClr>
                </a:solidFill>
                <a:effectLst/>
              </a:rPr>
              <a:t>Ở đây, </a:t>
            </a:r>
            <a:r>
              <a:rPr lang="el-GR" sz="3600" b="0" i="1" dirty="0">
                <a:solidFill>
                  <a:schemeClr val="bg2">
                    <a:lumMod val="50000"/>
                  </a:schemeClr>
                </a:solidFill>
                <a:effectLst/>
              </a:rPr>
              <a:t>α </a:t>
            </a:r>
            <a:r>
              <a:rPr lang="vi-VN" sz="3600" b="0" i="1" dirty="0">
                <a:solidFill>
                  <a:schemeClr val="bg2">
                    <a:lumMod val="50000"/>
                  </a:schemeClr>
                </a:solidFill>
                <a:effectLst/>
              </a:rPr>
              <a:t>là tốc độ học (learning rate) là một tham số được đặt trước.</a:t>
            </a:r>
            <a:endParaRPr lang="en-VN" sz="3600" i="1" dirty="0">
              <a:solidFill>
                <a:schemeClr val="bg2">
                  <a:lumMod val="50000"/>
                </a:schemeClr>
              </a:solidFill>
            </a:endParaRPr>
          </a:p>
        </p:txBody>
      </p:sp>
    </p:spTree>
    <p:extLst>
      <p:ext uri="{BB962C8B-B14F-4D97-AF65-F5344CB8AC3E}">
        <p14:creationId xmlns:p14="http://schemas.microsoft.com/office/powerpoint/2010/main" val="2917945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graphicFrame>
        <p:nvGraphicFramePr>
          <p:cNvPr id="6" name="Table 5">
            <a:extLst>
              <a:ext uri="{FF2B5EF4-FFF2-40B4-BE49-F238E27FC236}">
                <a16:creationId xmlns:a16="http://schemas.microsoft.com/office/drawing/2014/main" id="{44AF11C0-0090-1572-A0FE-E0012EFAB0AE}"/>
              </a:ext>
            </a:extLst>
          </p:cNvPr>
          <p:cNvGraphicFramePr>
            <a:graphicFrameLocks noGrp="1"/>
          </p:cNvGraphicFramePr>
          <p:nvPr>
            <p:extLst>
              <p:ext uri="{D42A27DB-BD31-4B8C-83A1-F6EECF244321}">
                <p14:modId xmlns:p14="http://schemas.microsoft.com/office/powerpoint/2010/main" val="961710594"/>
              </p:ext>
            </p:extLst>
          </p:nvPr>
        </p:nvGraphicFramePr>
        <p:xfrm>
          <a:off x="358245" y="2233021"/>
          <a:ext cx="3657600" cy="4128135"/>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914561776"/>
                    </a:ext>
                  </a:extLst>
                </a:gridCol>
                <a:gridCol w="1219200">
                  <a:extLst>
                    <a:ext uri="{9D8B030D-6E8A-4147-A177-3AD203B41FA5}">
                      <a16:colId xmlns:a16="http://schemas.microsoft.com/office/drawing/2014/main" val="4001800456"/>
                    </a:ext>
                  </a:extLst>
                </a:gridCol>
                <a:gridCol w="1219200">
                  <a:extLst>
                    <a:ext uri="{9D8B030D-6E8A-4147-A177-3AD203B41FA5}">
                      <a16:colId xmlns:a16="http://schemas.microsoft.com/office/drawing/2014/main" val="3797679281"/>
                    </a:ext>
                  </a:extLst>
                </a:gridCol>
              </a:tblGrid>
              <a:tr h="259080">
                <a:tc>
                  <a:txBody>
                    <a:bodyPr/>
                    <a:lstStyle/>
                    <a:p>
                      <a:pPr algn="ctr" fontAlgn="b"/>
                      <a:r>
                        <a:rPr lang="en-US" sz="2400" u="none" strike="noStrike">
                          <a:effectLst/>
                        </a:rPr>
                        <a:t>x1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x2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Label</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4134147"/>
                  </a:ext>
                </a:extLst>
              </a:tr>
              <a:tr h="259080">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6773128"/>
                  </a:ext>
                </a:extLst>
              </a:tr>
              <a:tr h="0">
                <a:tc>
                  <a:txBody>
                    <a:bodyPr/>
                    <a:lstStyle/>
                    <a:p>
                      <a:pPr algn="ctr" fontAlgn="b"/>
                      <a:r>
                        <a:rPr lang="en-VN" sz="2400" u="none" strike="noStrike" dirty="0">
                          <a:effectLst/>
                        </a:rPr>
                        <a:t>2</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2</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9097487"/>
                  </a:ext>
                </a:extLst>
              </a:tr>
              <a:tr h="259080">
                <a:tc>
                  <a:txBody>
                    <a:bodyPr/>
                    <a:lstStyle/>
                    <a:p>
                      <a:pPr algn="ctr" fontAlgn="b"/>
                      <a:r>
                        <a:rPr lang="en-VN" sz="2400" u="none" strike="noStrike" dirty="0">
                          <a:effectLst/>
                        </a:rPr>
                        <a:t>3</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3</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6108316"/>
                  </a:ext>
                </a:extLst>
              </a:tr>
              <a:tr h="259080">
                <a:tc>
                  <a:txBody>
                    <a:bodyPr/>
                    <a:lstStyle/>
                    <a:p>
                      <a:pPr algn="ctr" fontAlgn="b"/>
                      <a:r>
                        <a:rPr lang="en-VN" sz="2400" u="none" strike="noStrike" dirty="0">
                          <a:effectLst/>
                        </a:rPr>
                        <a:t>4</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4</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6541606"/>
                  </a:ext>
                </a:extLst>
              </a:tr>
              <a:tr h="259080">
                <a:tc>
                  <a:txBody>
                    <a:bodyPr/>
                    <a:lstStyle/>
                    <a:p>
                      <a:pPr algn="ctr" fontAlgn="b"/>
                      <a:r>
                        <a:rPr lang="en-VN" sz="2400" u="none" strike="noStrike" dirty="0">
                          <a:effectLst/>
                        </a:rPr>
                        <a:t>5</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5</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4083123"/>
                  </a:ext>
                </a:extLst>
              </a:tr>
              <a:tr h="259080">
                <a:tc>
                  <a:txBody>
                    <a:bodyPr/>
                    <a:lstStyle/>
                    <a:p>
                      <a:pPr algn="ctr" fontAlgn="b"/>
                      <a:r>
                        <a:rPr lang="en-VN" sz="2400" u="none" strike="noStrike" dirty="0">
                          <a:effectLst/>
                        </a:rPr>
                        <a:t>6</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6</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0787200"/>
                  </a:ext>
                </a:extLst>
              </a:tr>
              <a:tr h="259080">
                <a:tc>
                  <a:txBody>
                    <a:bodyPr/>
                    <a:lstStyle/>
                    <a:p>
                      <a:pPr algn="ctr" fontAlgn="b"/>
                      <a:r>
                        <a:rPr lang="en-VN" sz="2400" u="none" strike="noStrike" dirty="0">
                          <a:effectLst/>
                        </a:rPr>
                        <a:t>7</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7</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569294"/>
                  </a:ext>
                </a:extLst>
              </a:tr>
              <a:tr h="259080">
                <a:tc>
                  <a:txBody>
                    <a:bodyPr/>
                    <a:lstStyle/>
                    <a:p>
                      <a:pPr algn="ctr" fontAlgn="b"/>
                      <a:r>
                        <a:rPr lang="en-VN" sz="2400" u="none" strike="noStrike" dirty="0">
                          <a:effectLst/>
                        </a:rPr>
                        <a:t>8</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8</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901017"/>
                  </a:ext>
                </a:extLst>
              </a:tr>
              <a:tr h="259080">
                <a:tc>
                  <a:txBody>
                    <a:bodyPr/>
                    <a:lstStyle/>
                    <a:p>
                      <a:pPr algn="ctr" fontAlgn="b"/>
                      <a:r>
                        <a:rPr lang="en-VN" sz="2400" u="none" strike="noStrike" dirty="0">
                          <a:effectLst/>
                        </a:rPr>
                        <a:t>9</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9</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241549"/>
                  </a:ext>
                </a:extLst>
              </a:tr>
              <a:tr h="259080">
                <a:tc>
                  <a:txBody>
                    <a:bodyPr/>
                    <a:lstStyle/>
                    <a:p>
                      <a:pPr algn="ctr" fontAlgn="b"/>
                      <a:r>
                        <a:rPr lang="en-VN" sz="24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VN" sz="24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VN" sz="24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897698966"/>
                  </a:ext>
                </a:extLst>
              </a:tr>
            </a:tbl>
          </a:graphicData>
        </a:graphic>
      </p:graphicFrame>
      <p:pic>
        <p:nvPicPr>
          <p:cNvPr id="8" name="Picture 7">
            <a:extLst>
              <a:ext uri="{FF2B5EF4-FFF2-40B4-BE49-F238E27FC236}">
                <a16:creationId xmlns:a16="http://schemas.microsoft.com/office/drawing/2014/main" id="{94FD43FE-48AE-B250-9E0C-BDCE89ECBE34}"/>
              </a:ext>
            </a:extLst>
          </p:cNvPr>
          <p:cNvPicPr>
            <a:picLocks noChangeAspect="1"/>
          </p:cNvPicPr>
          <p:nvPr/>
        </p:nvPicPr>
        <p:blipFill>
          <a:blip r:embed="rId3"/>
          <a:stretch>
            <a:fillRect/>
          </a:stretch>
        </p:blipFill>
        <p:spPr>
          <a:xfrm>
            <a:off x="358245" y="6735277"/>
            <a:ext cx="3657600" cy="3450204"/>
          </a:xfrm>
          <a:prstGeom prst="rect">
            <a:avLst/>
          </a:prstGeom>
        </p:spPr>
      </p:pic>
      <p:sp>
        <p:nvSpPr>
          <p:cNvPr id="10" name="TextBox 9">
            <a:extLst>
              <a:ext uri="{FF2B5EF4-FFF2-40B4-BE49-F238E27FC236}">
                <a16:creationId xmlns:a16="http://schemas.microsoft.com/office/drawing/2014/main" id="{9F6095AB-B1D3-A182-E046-8C63BECBC6AA}"/>
              </a:ext>
            </a:extLst>
          </p:cNvPr>
          <p:cNvSpPr txBox="1"/>
          <p:nvPr/>
        </p:nvSpPr>
        <p:spPr>
          <a:xfrm>
            <a:off x="4399756" y="2233021"/>
            <a:ext cx="9516532" cy="1754326"/>
          </a:xfrm>
          <a:prstGeom prst="rect">
            <a:avLst/>
          </a:prstGeom>
          <a:noFill/>
        </p:spPr>
        <p:txBody>
          <a:bodyPr wrap="square">
            <a:spAutoFit/>
          </a:bodyPr>
          <a:lstStyle/>
          <a:p>
            <a:r>
              <a:rPr lang="en-US" b="0" dirty="0">
                <a:solidFill>
                  <a:srgbClr val="008000"/>
                </a:solidFill>
                <a:effectLst/>
                <a:latin typeface="Menlo" panose="020B0609030804020204" pitchFamily="49" charset="0"/>
              </a:rPr>
              <a:t>// Ham </a:t>
            </a:r>
            <a:r>
              <a:rPr lang="en-US" b="0" dirty="0" err="1">
                <a:solidFill>
                  <a:srgbClr val="008000"/>
                </a:solidFill>
                <a:effectLst/>
                <a:latin typeface="Menlo" panose="020B0609030804020204" pitchFamily="49" charset="0"/>
              </a:rPr>
              <a:t>tinh</a:t>
            </a:r>
            <a:r>
              <a:rPr lang="en-US" b="0" dirty="0">
                <a:solidFill>
                  <a:srgbClr val="008000"/>
                </a:solidFill>
                <a:effectLst/>
                <a:latin typeface="Menlo" panose="020B0609030804020204" pitchFamily="49" charset="0"/>
              </a:rPr>
              <a:t> du </a:t>
            </a:r>
            <a:r>
              <a:rPr lang="en-US" b="0" dirty="0" err="1">
                <a:solidFill>
                  <a:srgbClr val="008000"/>
                </a:solidFill>
                <a:effectLst/>
                <a:latin typeface="Menlo" panose="020B0609030804020204" pitchFamily="49" charset="0"/>
              </a:rPr>
              <a:t>doan</a:t>
            </a:r>
            <a:r>
              <a:rPr lang="en-US" b="0" dirty="0">
                <a:solidFill>
                  <a:srgbClr val="008000"/>
                </a:solidFill>
                <a:effectLst/>
                <a:latin typeface="Menlo" panose="020B0609030804020204" pitchFamily="49" charset="0"/>
              </a:rPr>
              <a:t> </a:t>
            </a:r>
            <a:r>
              <a:rPr lang="en-US" b="0" dirty="0" err="1">
                <a:solidFill>
                  <a:srgbClr val="008000"/>
                </a:solidFill>
                <a:effectLst/>
                <a:latin typeface="Menlo" panose="020B0609030804020204" pitchFamily="49" charset="0"/>
              </a:rPr>
              <a:t>dau</a:t>
            </a:r>
            <a:r>
              <a:rPr lang="en-US" b="0" dirty="0">
                <a:solidFill>
                  <a:srgbClr val="008000"/>
                </a:solidFill>
                <a:effectLst/>
                <a:latin typeface="Menlo" panose="020B0609030804020204" pitchFamily="49" charset="0"/>
              </a:rPr>
              <a:t> </a:t>
            </a:r>
            <a:r>
              <a:rPr lang="en-US" b="0" dirty="0" err="1">
                <a:solidFill>
                  <a:srgbClr val="008000"/>
                </a:solidFill>
                <a:effectLst/>
                <a:latin typeface="Menlo" panose="020B0609030804020204" pitchFamily="49" charset="0"/>
              </a:rPr>
              <a:t>ra</a:t>
            </a:r>
            <a:r>
              <a:rPr lang="en-US" b="0" dirty="0">
                <a:solidFill>
                  <a:srgbClr val="008000"/>
                </a:solidFill>
                <a:effectLst/>
                <a:latin typeface="Menlo" panose="020B0609030804020204" pitchFamily="49" charset="0"/>
              </a:rPr>
              <a:t> </a:t>
            </a:r>
            <a:r>
              <a:rPr lang="en-US" b="0" dirty="0" err="1">
                <a:solidFill>
                  <a:srgbClr val="008000"/>
                </a:solidFill>
                <a:effectLst/>
                <a:latin typeface="Menlo" panose="020B0609030804020204" pitchFamily="49" charset="0"/>
              </a:rPr>
              <a:t>cua</a:t>
            </a:r>
            <a:r>
              <a:rPr lang="en-US" b="0" dirty="0">
                <a:solidFill>
                  <a:srgbClr val="008000"/>
                </a:solidFill>
                <a:effectLst/>
                <a:latin typeface="Menlo" panose="020B0609030804020204" pitchFamily="49" charset="0"/>
              </a:rPr>
              <a:t> du lieu</a:t>
            </a:r>
            <a:endParaRPr lang="en-US" b="0" dirty="0">
              <a:solidFill>
                <a:srgbClr val="000000"/>
              </a:solidFill>
              <a:effectLst/>
              <a:latin typeface="Menlo" panose="020B0609030804020204" pitchFamily="49" charset="0"/>
            </a:endParaRPr>
          </a:p>
          <a:p>
            <a:r>
              <a:rPr lang="en-US" b="0" dirty="0">
                <a:solidFill>
                  <a:srgbClr val="0000FF"/>
                </a:solidFill>
                <a:effectLst/>
                <a:latin typeface="Menlo" panose="020B0609030804020204" pitchFamily="49" charset="0"/>
              </a:rPr>
              <a:t>int</a:t>
            </a:r>
            <a:r>
              <a:rPr lang="en-US" b="0" dirty="0">
                <a:solidFill>
                  <a:srgbClr val="000000"/>
                </a:solidFill>
                <a:effectLst/>
                <a:latin typeface="Menlo" panose="020B0609030804020204" pitchFamily="49" charset="0"/>
              </a:rPr>
              <a:t> predict(</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0" dirty="0" err="1">
                <a:solidFill>
                  <a:srgbClr val="2B91AF"/>
                </a:solidFill>
                <a:effectLst/>
                <a:latin typeface="Menlo" panose="020B0609030804020204" pitchFamily="49" charset="0"/>
              </a:rPr>
              <a:t>DataPoint</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double</a:t>
            </a:r>
            <a:r>
              <a:rPr lang="en-US" b="0" dirty="0">
                <a:solidFill>
                  <a:srgbClr val="000000"/>
                </a:solidFill>
                <a:effectLst/>
                <a:latin typeface="Menlo" panose="020B0609030804020204" pitchFamily="49" charset="0"/>
              </a:rPr>
              <a:t> result =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.x1 +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.x2 +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return</a:t>
            </a:r>
            <a:r>
              <a:rPr lang="en-US" b="0" dirty="0">
                <a:solidFill>
                  <a:srgbClr val="000000"/>
                </a:solidFill>
                <a:effectLst/>
                <a:latin typeface="Menlo" panose="020B0609030804020204" pitchFamily="49" charset="0"/>
              </a:rPr>
              <a:t> result &gt;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p:txBody>
      </p:sp>
      <p:sp>
        <p:nvSpPr>
          <p:cNvPr id="15" name="TextBox 14">
            <a:extLst>
              <a:ext uri="{FF2B5EF4-FFF2-40B4-BE49-F238E27FC236}">
                <a16:creationId xmlns:a16="http://schemas.microsoft.com/office/drawing/2014/main" id="{F07886DA-9A7B-5889-8358-8D211272AF27}"/>
              </a:ext>
            </a:extLst>
          </p:cNvPr>
          <p:cNvSpPr txBox="1"/>
          <p:nvPr/>
        </p:nvSpPr>
        <p:spPr>
          <a:xfrm>
            <a:off x="4247356" y="4094687"/>
            <a:ext cx="13944600" cy="5355312"/>
          </a:xfrm>
          <a:prstGeom prst="rect">
            <a:avLst/>
          </a:prstGeom>
          <a:noFill/>
        </p:spPr>
        <p:txBody>
          <a:bodyPr wrap="square">
            <a:spAutoFit/>
          </a:bodyPr>
          <a:lstStyle/>
          <a:p>
            <a:r>
              <a:rPr lang="en-US" b="0" dirty="0">
                <a:solidFill>
                  <a:srgbClr val="0000FF"/>
                </a:solidFill>
                <a:effectLst/>
                <a:latin typeface="Menlo" panose="020B0609030804020204" pitchFamily="49" charset="0"/>
              </a:rPr>
              <a:t>void</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trainPLA</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0" dirty="0" err="1">
                <a:solidFill>
                  <a:srgbClr val="2B91AF"/>
                </a:solidFill>
                <a:effectLst/>
                <a:latin typeface="Menlo" panose="020B0609030804020204" pitchFamily="49" charset="0"/>
              </a:rPr>
              <a:t>DataPoint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int</a:t>
            </a:r>
            <a:r>
              <a:rPr lang="en-US" b="0" dirty="0">
                <a:solidFill>
                  <a:srgbClr val="000000"/>
                </a:solidFill>
                <a:effectLst/>
                <a:latin typeface="Menlo" panose="020B0609030804020204" pitchFamily="49" charset="0"/>
              </a:rPr>
              <a:t> </a:t>
            </a:r>
            <a:r>
              <a:rPr lang="en-US" b="0" dirty="0" err="1">
                <a:solidFill>
                  <a:srgbClr val="808080"/>
                </a:solidFill>
                <a:effectLst/>
                <a:latin typeface="Menlo" panose="020B0609030804020204" pitchFamily="49" charset="0"/>
              </a:rPr>
              <a:t>numData</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err="1">
                <a:solidFill>
                  <a:srgbClr val="808080"/>
                </a:solidFill>
                <a:effectLst/>
                <a:latin typeface="Menlo" panose="020B0609030804020204" pitchFamily="49" charset="0"/>
              </a:rPr>
              <a:t>learningRate</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int</a:t>
            </a:r>
            <a:r>
              <a:rPr lang="en-US" b="0" dirty="0">
                <a:solidFill>
                  <a:srgbClr val="000000"/>
                </a:solidFill>
                <a:effectLst/>
                <a:latin typeface="Menlo" panose="020B0609030804020204" pitchFamily="49" charset="0"/>
              </a:rPr>
              <a:t> converged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int</a:t>
            </a:r>
            <a:r>
              <a:rPr lang="en-US" b="0" dirty="0">
                <a:solidFill>
                  <a:srgbClr val="000000"/>
                </a:solidFill>
                <a:effectLst/>
                <a:latin typeface="Menlo" panose="020B0609030804020204" pitchFamily="49" charset="0"/>
              </a:rPr>
              <a:t> count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while</a:t>
            </a:r>
            <a:r>
              <a:rPr lang="en-US" b="0" dirty="0">
                <a:solidFill>
                  <a:srgbClr val="000000"/>
                </a:solidFill>
                <a:effectLst/>
                <a:latin typeface="Menlo" panose="020B0609030804020204" pitchFamily="49" charset="0"/>
              </a:rPr>
              <a:t> (converged==</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a:t>
            </a:r>
            <a:r>
              <a:rPr lang="en-US" b="0" dirty="0">
                <a:solidFill>
                  <a:srgbClr val="008000"/>
                </a:solidFill>
                <a:effectLst/>
                <a:latin typeface="Menlo" panose="020B0609030804020204" pitchFamily="49" charset="0"/>
              </a:rPr>
              <a:t>//</a:t>
            </a:r>
            <a:r>
              <a:rPr lang="en-US" b="0" dirty="0" err="1">
                <a:solidFill>
                  <a:srgbClr val="008000"/>
                </a:solidFill>
                <a:effectLst/>
                <a:latin typeface="Menlo" panose="020B0609030804020204" pitchFamily="49" charset="0"/>
              </a:rPr>
              <a:t>chua</a:t>
            </a:r>
            <a:r>
              <a:rPr lang="en-US" b="0" dirty="0">
                <a:solidFill>
                  <a:srgbClr val="008000"/>
                </a:solidFill>
                <a:effectLst/>
                <a:latin typeface="Menlo" panose="020B0609030804020204" pitchFamily="49" charset="0"/>
              </a:rPr>
              <a:t> hoi </a:t>
            </a:r>
            <a:r>
              <a:rPr lang="en-US" b="0" dirty="0" err="1">
                <a:solidFill>
                  <a:srgbClr val="008000"/>
                </a:solidFill>
                <a:effectLst/>
                <a:latin typeface="Menlo" panose="020B0609030804020204" pitchFamily="49" charset="0"/>
              </a:rPr>
              <a:t>tu</a:t>
            </a:r>
            <a:endParaRPr lang="en-US" b="0" dirty="0">
              <a:solidFill>
                <a:srgbClr val="000000"/>
              </a:solidFill>
              <a:effectLst/>
              <a:latin typeface="Menlo" panose="020B0609030804020204" pitchFamily="49" charset="0"/>
            </a:endParaRPr>
          </a:p>
          <a:p>
            <a:r>
              <a:rPr lang="en-US" b="0" dirty="0">
                <a:solidFill>
                  <a:srgbClr val="000000"/>
                </a:solidFill>
                <a:effectLst/>
                <a:latin typeface="Menlo" panose="020B0609030804020204" pitchFamily="49" charset="0"/>
              </a:rPr>
              <a:t>    converged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for</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int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 &lt; </a:t>
            </a:r>
            <a:r>
              <a:rPr lang="en-US" b="0" dirty="0" err="1">
                <a:solidFill>
                  <a:srgbClr val="808080"/>
                </a:solidFill>
                <a:effectLst/>
                <a:latin typeface="Menlo" panose="020B0609030804020204" pitchFamily="49" charset="0"/>
              </a:rPr>
              <a:t>numData</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 {</a:t>
            </a:r>
          </a:p>
          <a:p>
            <a:r>
              <a:rPr lang="en-US" b="0" dirty="0">
                <a:solidFill>
                  <a:srgbClr val="0000FF"/>
                </a:solidFill>
                <a:effectLst/>
                <a:latin typeface="Menlo" panose="020B0609030804020204" pitchFamily="49" charset="0"/>
              </a:rPr>
              <a:t>      int</a:t>
            </a:r>
            <a:r>
              <a:rPr lang="en-US" b="0" dirty="0">
                <a:solidFill>
                  <a:srgbClr val="000000"/>
                </a:solidFill>
                <a:effectLst/>
                <a:latin typeface="Menlo" panose="020B0609030804020204" pitchFamily="49" charset="0"/>
              </a:rPr>
              <a:t> predicted = predict(*</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if</a:t>
            </a:r>
            <a:r>
              <a:rPr lang="en-US" b="0" dirty="0">
                <a:solidFill>
                  <a:srgbClr val="000000"/>
                </a:solidFill>
                <a:effectLst/>
                <a:latin typeface="Menlo" panose="020B0609030804020204" pitchFamily="49" charset="0"/>
              </a:rPr>
              <a:t> (predicted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].label) {</a:t>
            </a:r>
          </a:p>
          <a:p>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 </a:t>
            </a:r>
            <a:r>
              <a:rPr lang="en-US" b="0" dirty="0" err="1">
                <a:solidFill>
                  <a:srgbClr val="808080"/>
                </a:solidFill>
                <a:effectLst/>
                <a:latin typeface="Menlo" panose="020B0609030804020204" pitchFamily="49" charset="0"/>
              </a:rPr>
              <a:t>learningRate</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].label - predicted)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].x1;</a:t>
            </a:r>
          </a:p>
          <a:p>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 </a:t>
            </a:r>
            <a:r>
              <a:rPr lang="en-US" b="0" dirty="0" err="1">
                <a:solidFill>
                  <a:srgbClr val="808080"/>
                </a:solidFill>
                <a:effectLst/>
                <a:latin typeface="Menlo" panose="020B0609030804020204" pitchFamily="49" charset="0"/>
              </a:rPr>
              <a:t>learningRate</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].label - predicted)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].x2;</a:t>
            </a:r>
          </a:p>
          <a:p>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 </a:t>
            </a:r>
            <a:r>
              <a:rPr lang="en-US" b="0" dirty="0" err="1">
                <a:solidFill>
                  <a:srgbClr val="808080"/>
                </a:solidFill>
                <a:effectLst/>
                <a:latin typeface="Menlo" panose="020B0609030804020204" pitchFamily="49" charset="0"/>
              </a:rPr>
              <a:t>learningRate</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].label - predicted);</a:t>
            </a:r>
          </a:p>
          <a:p>
            <a:r>
              <a:rPr lang="en-US" b="0" dirty="0">
                <a:solidFill>
                  <a:srgbClr val="000000"/>
                </a:solidFill>
                <a:effectLst/>
                <a:latin typeface="Menlo" panose="020B0609030804020204" pitchFamily="49" charset="0"/>
              </a:rPr>
              <a:t>        converged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count++;</a:t>
            </a: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printf</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Giai</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thuat</a:t>
            </a:r>
            <a:r>
              <a:rPr lang="en-US" b="0" dirty="0">
                <a:solidFill>
                  <a:srgbClr val="A31515"/>
                </a:solidFill>
                <a:effectLst/>
                <a:latin typeface="Menlo" panose="020B0609030804020204" pitchFamily="49" charset="0"/>
              </a:rPr>
              <a:t> PLA </a:t>
            </a:r>
            <a:r>
              <a:rPr lang="en-US" b="0" dirty="0" err="1">
                <a:solidFill>
                  <a:srgbClr val="A31515"/>
                </a:solidFill>
                <a:effectLst/>
                <a:latin typeface="Menlo" panose="020B0609030804020204" pitchFamily="49" charset="0"/>
              </a:rPr>
              <a:t>ket</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thuc</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sau</a:t>
            </a:r>
            <a:r>
              <a:rPr lang="en-US" b="0" dirty="0">
                <a:solidFill>
                  <a:srgbClr val="A31515"/>
                </a:solidFill>
                <a:effectLst/>
                <a:latin typeface="Menlo" panose="020B0609030804020204" pitchFamily="49" charset="0"/>
              </a:rPr>
              <a:t> %d </a:t>
            </a:r>
            <a:r>
              <a:rPr lang="en-US" b="0" dirty="0" err="1">
                <a:solidFill>
                  <a:srgbClr val="A31515"/>
                </a:solidFill>
                <a:effectLst/>
                <a:latin typeface="Menlo" panose="020B0609030804020204" pitchFamily="49" charset="0"/>
              </a:rPr>
              <a:t>buoc</a:t>
            </a:r>
            <a:r>
              <a:rPr lang="en-US" b="0" dirty="0">
                <a:solidFill>
                  <a:srgbClr val="A31515"/>
                </a:solidFill>
                <a:effectLst/>
                <a:latin typeface="Menlo" panose="020B0609030804020204" pitchFamily="49" charset="0"/>
              </a:rPr>
              <a:t>\n"</a:t>
            </a:r>
            <a:r>
              <a:rPr lang="en-US" b="0" dirty="0">
                <a:solidFill>
                  <a:srgbClr val="000000"/>
                </a:solidFill>
                <a:effectLst/>
                <a:latin typeface="Menlo" panose="020B0609030804020204" pitchFamily="49" charset="0"/>
              </a:rPr>
              <a:t>, count);</a:t>
            </a:r>
          </a:p>
          <a:p>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4173788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pic>
        <p:nvPicPr>
          <p:cNvPr id="14" name="Picture 13">
            <a:extLst>
              <a:ext uri="{FF2B5EF4-FFF2-40B4-BE49-F238E27FC236}">
                <a16:creationId xmlns:a16="http://schemas.microsoft.com/office/drawing/2014/main" id="{D5DBEF44-FAC6-D8D4-E262-9E800F822798}"/>
              </a:ext>
            </a:extLst>
          </p:cNvPr>
          <p:cNvPicPr>
            <a:picLocks noChangeAspect="1"/>
          </p:cNvPicPr>
          <p:nvPr/>
        </p:nvPicPr>
        <p:blipFill rotWithShape="1">
          <a:blip r:embed="rId3">
            <a:extLst>
              <a:ext uri="{28A0092B-C50C-407E-A947-70E740481C1C}">
                <a14:useLocalDpi xmlns:a14="http://schemas.microsoft.com/office/drawing/2010/main"/>
              </a:ext>
            </a:extLst>
          </a:blip>
          <a:srcRect t="19091" r="19205" b="35455"/>
          <a:stretch/>
        </p:blipFill>
        <p:spPr>
          <a:xfrm>
            <a:off x="-171681" y="2179925"/>
            <a:ext cx="18916315" cy="6062375"/>
          </a:xfrm>
          <a:prstGeom prst="rect">
            <a:avLst/>
          </a:prstGeom>
        </p:spPr>
      </p:pic>
    </p:spTree>
    <p:extLst>
      <p:ext uri="{BB962C8B-B14F-4D97-AF65-F5344CB8AC3E}">
        <p14:creationId xmlns:p14="http://schemas.microsoft.com/office/powerpoint/2010/main" val="27553083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10036</TotalTime>
  <Words>5789</Words>
  <Application>Microsoft Macintosh PowerPoint</Application>
  <PresentationFormat>Custom</PresentationFormat>
  <Paragraphs>702</Paragraphs>
  <Slides>45</Slides>
  <Notes>38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-apple-system</vt:lpstr>
      <vt:lpstr>Arial</vt:lpstr>
      <vt:lpstr>Be Vietnam Pro</vt:lpstr>
      <vt:lpstr>Be Vietnam Pro Black</vt:lpstr>
      <vt:lpstr>Calibri</vt:lpstr>
      <vt:lpstr>Cambria Math</vt:lpstr>
      <vt:lpstr>Courier New</vt:lpstr>
      <vt:lpstr>Menlo</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40</cp:revision>
  <dcterms:created xsi:type="dcterms:W3CDTF">2023-06-02T10:09:28Z</dcterms:created>
  <dcterms:modified xsi:type="dcterms:W3CDTF">2023-11-08T04:33:10Z</dcterms:modified>
</cp:coreProperties>
</file>